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0" r:id="rId2"/>
  </p:sldMasterIdLst>
  <p:notesMasterIdLst>
    <p:notesMasterId r:id="rId41"/>
  </p:notesMasterIdLst>
  <p:sldIdLst>
    <p:sldId id="267" r:id="rId3"/>
    <p:sldId id="351" r:id="rId4"/>
    <p:sldId id="362" r:id="rId5"/>
    <p:sldId id="360" r:id="rId6"/>
    <p:sldId id="364" r:id="rId7"/>
    <p:sldId id="2490" r:id="rId8"/>
    <p:sldId id="2491" r:id="rId9"/>
    <p:sldId id="366" r:id="rId10"/>
    <p:sldId id="2492" r:id="rId11"/>
    <p:sldId id="2521" r:id="rId12"/>
    <p:sldId id="2493" r:id="rId13"/>
    <p:sldId id="2494" r:id="rId14"/>
    <p:sldId id="2518" r:id="rId15"/>
    <p:sldId id="2495" r:id="rId16"/>
    <p:sldId id="2519" r:id="rId17"/>
    <p:sldId id="2496" r:id="rId18"/>
    <p:sldId id="2497" r:id="rId19"/>
    <p:sldId id="2498" r:id="rId20"/>
    <p:sldId id="2501" r:id="rId21"/>
    <p:sldId id="2499" r:id="rId22"/>
    <p:sldId id="2520" r:id="rId23"/>
    <p:sldId id="2500" r:id="rId24"/>
    <p:sldId id="2502" r:id="rId25"/>
    <p:sldId id="2503" r:id="rId26"/>
    <p:sldId id="2504" r:id="rId27"/>
    <p:sldId id="2505" r:id="rId28"/>
    <p:sldId id="2506" r:id="rId29"/>
    <p:sldId id="2507" r:id="rId30"/>
    <p:sldId id="2508" r:id="rId31"/>
    <p:sldId id="2509" r:id="rId32"/>
    <p:sldId id="2510" r:id="rId33"/>
    <p:sldId id="2511" r:id="rId34"/>
    <p:sldId id="2512" r:id="rId35"/>
    <p:sldId id="2513" r:id="rId36"/>
    <p:sldId id="2514" r:id="rId37"/>
    <p:sldId id="2515" r:id="rId38"/>
    <p:sldId id="2516" r:id="rId39"/>
    <p:sldId id="2517"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olly, Ben" initials="PB" lastIdx="1" clrIdx="0">
    <p:extLst>
      <p:ext uri="{19B8F6BF-5375-455C-9EA6-DF929625EA0E}">
        <p15:presenceInfo xmlns:p15="http://schemas.microsoft.com/office/powerpoint/2012/main" userId="S::bpolly@nrel.gov::2f74d1de-a964-473b-8645-f08064950e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50" autoAdjust="0"/>
    <p:restoredTop sz="94762" autoAdjust="0"/>
  </p:normalViewPr>
  <p:slideViewPr>
    <p:cSldViewPr>
      <p:cViewPr varScale="1">
        <p:scale>
          <a:sx n="116" d="100"/>
          <a:sy n="116" d="100"/>
        </p:scale>
        <p:origin x="826" y="86"/>
      </p:cViewPr>
      <p:guideLst>
        <p:guide orient="horz" pos="2160"/>
        <p:guide pos="2880"/>
      </p:guideLst>
    </p:cSldViewPr>
  </p:slideViewPr>
  <p:outlineViewPr>
    <p:cViewPr>
      <p:scale>
        <a:sx n="33" d="100"/>
        <a:sy n="33" d="100"/>
      </p:scale>
      <p:origin x="0" y="1329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430CC7-8C13-4D51-BC46-B95A4AC4A04B}" type="datetimeFigureOut">
              <a:rPr lang="en-US" smtClean="0"/>
              <a:pPr/>
              <a:t>6/29/2023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CD645B7-0B3A-4239-8069-075A43B72B67}" type="slidenum">
              <a:rPr lang="en-US" smtClean="0"/>
              <a:pPr/>
              <a:t>‹#›</a:t>
            </a:fld>
            <a:endParaRPr lang="en-US"/>
          </a:p>
        </p:txBody>
      </p:sp>
    </p:spTree>
    <p:extLst>
      <p:ext uri="{BB962C8B-B14F-4D97-AF65-F5344CB8AC3E}">
        <p14:creationId xmlns:p14="http://schemas.microsoft.com/office/powerpoint/2010/main" val="4278579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ayout">
    <p:bg>
      <p:bgRef idx="1001">
        <a:schemeClr val="bg1"/>
      </p:bgRef>
    </p:bg>
    <p:spTree>
      <p:nvGrpSpPr>
        <p:cNvPr id="1" name=""/>
        <p:cNvGrpSpPr/>
        <p:nvPr/>
      </p:nvGrpSpPr>
      <p:grpSpPr>
        <a:xfrm>
          <a:off x="0" y="0"/>
          <a:ext cx="0" cy="0"/>
          <a:chOff x="0" y="0"/>
          <a:chExt cx="0" cy="0"/>
        </a:xfrm>
      </p:grpSpPr>
      <p:pic>
        <p:nvPicPr>
          <p:cNvPr id="7" name="Picture 6" descr="NREL_ppt_banner.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588490"/>
            <a:ext cx="9144000" cy="764310"/>
          </a:xfrm>
          <a:prstGeom prst="rect">
            <a:avLst/>
          </a:prstGeom>
        </p:spPr>
      </p:pic>
      <p:cxnSp>
        <p:nvCxnSpPr>
          <p:cNvPr id="10" name="Straight Connector 9"/>
          <p:cNvCxnSpPr/>
          <p:nvPr userDrawn="1"/>
        </p:nvCxnSpPr>
        <p:spPr>
          <a:xfrm rot="5400000">
            <a:off x="-2111247" y="2111247"/>
            <a:ext cx="6858002" cy="26355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rot="5400000" flipH="1" flipV="1">
            <a:off x="-550737" y="547235"/>
            <a:ext cx="4956502" cy="38550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2" descr="NREL Logo2010white.eps"/>
          <p:cNvPicPr>
            <a:picLocks noChangeAspect="1"/>
          </p:cNvPicPr>
          <p:nvPr userDrawn="1"/>
        </p:nvPicPr>
        <p:blipFill>
          <a:blip r:embed="rId3" cstate="print"/>
          <a:stretch>
            <a:fillRect/>
          </a:stretch>
        </p:blipFill>
        <p:spPr>
          <a:xfrm>
            <a:off x="228600" y="304800"/>
            <a:ext cx="1600200" cy="421106"/>
          </a:xfrm>
          <a:prstGeom prst="rect">
            <a:avLst/>
          </a:prstGeom>
        </p:spPr>
      </p:pic>
      <p:sp>
        <p:nvSpPr>
          <p:cNvPr id="24" name="TextBox 23"/>
          <p:cNvSpPr txBox="1"/>
          <p:nvPr userDrawn="1"/>
        </p:nvSpPr>
        <p:spPr>
          <a:xfrm>
            <a:off x="304800" y="6553200"/>
            <a:ext cx="9144000" cy="246221"/>
          </a:xfrm>
          <a:prstGeom prst="rect">
            <a:avLst/>
          </a:prstGeom>
          <a:noFill/>
        </p:spPr>
        <p:txBody>
          <a:bodyPr wrap="square" rtlCol="0">
            <a:spAutoFit/>
          </a:bodyPr>
          <a:lstStyle/>
          <a:p>
            <a:r>
              <a:rPr lang="en-US" sz="1000" dirty="0"/>
              <a:t>NREL is a national laboratory of the U.S. Department of Energy, Office of Energy Efficiency and Renewable Energy, operated</a:t>
            </a:r>
            <a:r>
              <a:rPr lang="en-US" sz="1000" baseline="0" dirty="0"/>
              <a:t> by the Alliance for Sustainable Energy, LLC.</a:t>
            </a:r>
            <a:endParaRPr lang="en-US" sz="1000" dirty="0"/>
          </a:p>
        </p:txBody>
      </p:sp>
      <p:sp>
        <p:nvSpPr>
          <p:cNvPr id="9" name="Text Placeholder 8"/>
          <p:cNvSpPr>
            <a:spLocks noGrp="1"/>
          </p:cNvSpPr>
          <p:nvPr>
            <p:ph type="body" sz="quarter" idx="10" hasCustomPrompt="1"/>
          </p:nvPr>
        </p:nvSpPr>
        <p:spPr>
          <a:xfrm>
            <a:off x="2743200" y="1600200"/>
            <a:ext cx="6248400" cy="762000"/>
          </a:xfrm>
        </p:spPr>
        <p:txBody>
          <a:bodyPr>
            <a:noAutofit/>
          </a:bodyPr>
          <a:lstStyle>
            <a:lvl1pPr>
              <a:buNone/>
              <a:defRPr sz="4000">
                <a:solidFill>
                  <a:schemeClr val="tx1"/>
                </a:solidFill>
              </a:defRPr>
            </a:lvl1pPr>
          </a:lstStyle>
          <a:p>
            <a:pPr lvl="0"/>
            <a:r>
              <a:rPr lang="en-US" dirty="0"/>
              <a:t>Click to edit Master title Style</a:t>
            </a:r>
          </a:p>
        </p:txBody>
      </p:sp>
      <p:sp>
        <p:nvSpPr>
          <p:cNvPr id="14" name="Text Placeholder 16"/>
          <p:cNvSpPr>
            <a:spLocks noGrp="1"/>
          </p:cNvSpPr>
          <p:nvPr>
            <p:ph type="body" sz="quarter" idx="12" hasCustomPrompt="1"/>
          </p:nvPr>
        </p:nvSpPr>
        <p:spPr>
          <a:xfrm>
            <a:off x="3657600" y="3810000"/>
            <a:ext cx="4648200" cy="2438400"/>
          </a:xfrm>
        </p:spPr>
        <p:txBody>
          <a:bodyPr>
            <a:normAutofit/>
          </a:bodyPr>
          <a:lstStyle>
            <a:lvl1pPr>
              <a:spcAft>
                <a:spcPts val="1800"/>
              </a:spcAft>
              <a:buNone/>
              <a:defRPr sz="2800">
                <a:solidFill>
                  <a:schemeClr val="tx1"/>
                </a:solidFill>
              </a:defRPr>
            </a:lvl1pPr>
          </a:lstStyle>
          <a:p>
            <a:pPr lvl="0"/>
            <a:r>
              <a:rPr lang="en-US" dirty="0"/>
              <a:t>Click to edit Master subtitle style </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Layout">
    <p:bg>
      <p:bgRef idx="1001">
        <a:schemeClr val="bg1"/>
      </p:bgRef>
    </p:bg>
    <p:spTree>
      <p:nvGrpSpPr>
        <p:cNvPr id="1" name=""/>
        <p:cNvGrpSpPr/>
        <p:nvPr/>
      </p:nvGrpSpPr>
      <p:grpSpPr>
        <a:xfrm>
          <a:off x="0" y="0"/>
          <a:ext cx="0" cy="0"/>
          <a:chOff x="0" y="0"/>
          <a:chExt cx="0" cy="0"/>
        </a:xfrm>
      </p:grpSpPr>
      <p:pic>
        <p:nvPicPr>
          <p:cNvPr id="7" name="Picture 6" descr="NREL_ppt_banner.png"/>
          <p:cNvPicPr>
            <a:picLocks noChangeAspect="1"/>
          </p:cNvPicPr>
          <p:nvPr userDrawn="1"/>
        </p:nvPicPr>
        <p:blipFill>
          <a:blip r:embed="rId2" cstate="print"/>
          <a:stretch>
            <a:fillRect/>
          </a:stretch>
        </p:blipFill>
        <p:spPr>
          <a:xfrm>
            <a:off x="0" y="2588490"/>
            <a:ext cx="9144000" cy="764310"/>
          </a:xfrm>
          <a:prstGeom prst="rect">
            <a:avLst/>
          </a:prstGeom>
        </p:spPr>
      </p:pic>
      <p:cxnSp>
        <p:nvCxnSpPr>
          <p:cNvPr id="10" name="Straight Connector 9"/>
          <p:cNvCxnSpPr/>
          <p:nvPr userDrawn="1"/>
        </p:nvCxnSpPr>
        <p:spPr>
          <a:xfrm rot="5400000">
            <a:off x="-2111247" y="2111247"/>
            <a:ext cx="6858002" cy="26355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rot="5400000" flipH="1" flipV="1">
            <a:off x="-550737" y="547235"/>
            <a:ext cx="4956502" cy="38550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2" descr="NREL Logo2010white.eps"/>
          <p:cNvPicPr>
            <a:picLocks noChangeAspect="1"/>
          </p:cNvPicPr>
          <p:nvPr userDrawn="1"/>
        </p:nvPicPr>
        <p:blipFill>
          <a:blip r:embed="rId3" cstate="print"/>
          <a:stretch>
            <a:fillRect/>
          </a:stretch>
        </p:blipFill>
        <p:spPr>
          <a:xfrm>
            <a:off x="228600" y="304800"/>
            <a:ext cx="1600200" cy="421106"/>
          </a:xfrm>
          <a:prstGeom prst="rect">
            <a:avLst/>
          </a:prstGeom>
        </p:spPr>
      </p:pic>
      <p:sp>
        <p:nvSpPr>
          <p:cNvPr id="24" name="TextBox 23"/>
          <p:cNvSpPr txBox="1"/>
          <p:nvPr userDrawn="1"/>
        </p:nvSpPr>
        <p:spPr>
          <a:xfrm>
            <a:off x="304800" y="6553200"/>
            <a:ext cx="9144000" cy="246221"/>
          </a:xfrm>
          <a:prstGeom prst="rect">
            <a:avLst/>
          </a:prstGeom>
          <a:noFill/>
        </p:spPr>
        <p:txBody>
          <a:bodyPr wrap="square" rtlCol="0">
            <a:spAutoFit/>
          </a:bodyPr>
          <a:lstStyle/>
          <a:p>
            <a:r>
              <a:rPr lang="en-US" sz="1000" dirty="0"/>
              <a:t>NREL is a national laboratory of the U.S. Department of Energy, Office of Energy Efficiency and Renewable Energy, operated</a:t>
            </a:r>
            <a:r>
              <a:rPr lang="en-US" sz="1000" baseline="0" dirty="0"/>
              <a:t> by the Alliance for Sustainable Energy, LLC.</a:t>
            </a:r>
            <a:endParaRPr lang="en-US" sz="1000" dirty="0"/>
          </a:p>
        </p:txBody>
      </p:sp>
      <p:sp>
        <p:nvSpPr>
          <p:cNvPr id="9" name="Text Placeholder 8"/>
          <p:cNvSpPr>
            <a:spLocks noGrp="1"/>
          </p:cNvSpPr>
          <p:nvPr>
            <p:ph type="body" sz="quarter" idx="10" hasCustomPrompt="1"/>
          </p:nvPr>
        </p:nvSpPr>
        <p:spPr>
          <a:xfrm>
            <a:off x="2743200" y="1600200"/>
            <a:ext cx="6248400" cy="762000"/>
          </a:xfrm>
        </p:spPr>
        <p:txBody>
          <a:bodyPr>
            <a:noAutofit/>
          </a:bodyPr>
          <a:lstStyle>
            <a:lvl1pPr>
              <a:buNone/>
              <a:defRPr sz="4000"/>
            </a:lvl1pPr>
          </a:lstStyle>
          <a:p>
            <a:pPr lvl="0"/>
            <a:r>
              <a:rPr lang="en-US" dirty="0"/>
              <a:t>Click to edit Master title Style</a:t>
            </a:r>
          </a:p>
        </p:txBody>
      </p:sp>
      <p:sp>
        <p:nvSpPr>
          <p:cNvPr id="14" name="Text Placeholder 16"/>
          <p:cNvSpPr>
            <a:spLocks noGrp="1"/>
          </p:cNvSpPr>
          <p:nvPr>
            <p:ph type="body" sz="quarter" idx="12" hasCustomPrompt="1"/>
          </p:nvPr>
        </p:nvSpPr>
        <p:spPr>
          <a:xfrm>
            <a:off x="3657600" y="3810000"/>
            <a:ext cx="4648200" cy="2438400"/>
          </a:xfrm>
        </p:spPr>
        <p:txBody>
          <a:bodyPr>
            <a:normAutofit/>
          </a:bodyPr>
          <a:lstStyle>
            <a:lvl1pPr>
              <a:spcAft>
                <a:spcPts val="1800"/>
              </a:spcAft>
              <a:buNone/>
              <a:defRPr sz="2800"/>
            </a:lvl1pPr>
          </a:lstStyle>
          <a:p>
            <a:pPr lvl="0"/>
            <a:r>
              <a:rPr lang="en-US" dirty="0"/>
              <a:t>Click to edit Master subtitle style </a:t>
            </a:r>
          </a:p>
        </p:txBody>
      </p:sp>
    </p:spTree>
    <p:extLst>
      <p:ext uri="{BB962C8B-B14F-4D97-AF65-F5344CB8AC3E}">
        <p14:creationId xmlns:p14="http://schemas.microsoft.com/office/powerpoint/2010/main" val="343601310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Ref idx="1001">
        <a:schemeClr val="bg1"/>
      </p:bgRef>
    </p:bg>
    <p:spTree>
      <p:nvGrpSpPr>
        <p:cNvPr id="1" name=""/>
        <p:cNvGrpSpPr/>
        <p:nvPr/>
      </p:nvGrpSpPr>
      <p:grpSpPr>
        <a:xfrm>
          <a:off x="0" y="0"/>
          <a:ext cx="0" cy="0"/>
          <a:chOff x="0" y="0"/>
          <a:chExt cx="0" cy="0"/>
        </a:xfrm>
      </p:grpSpPr>
      <p:pic>
        <p:nvPicPr>
          <p:cNvPr id="23" name="Picture 22" descr="NREL Logo2010white.eps"/>
          <p:cNvPicPr>
            <a:picLocks noChangeAspect="1"/>
          </p:cNvPicPr>
          <p:nvPr userDrawn="1"/>
        </p:nvPicPr>
        <p:blipFill>
          <a:blip r:embed="rId2" cstate="print"/>
          <a:stretch>
            <a:fillRect/>
          </a:stretch>
        </p:blipFill>
        <p:spPr>
          <a:xfrm>
            <a:off x="228600" y="304800"/>
            <a:ext cx="1600200" cy="421106"/>
          </a:xfrm>
          <a:prstGeom prst="rect">
            <a:avLst/>
          </a:prstGeom>
        </p:spPr>
      </p:pic>
      <p:pic>
        <p:nvPicPr>
          <p:cNvPr id="8" name="Picture 7" descr="image1.png"/>
          <p:cNvPicPr>
            <a:picLocks/>
          </p:cNvPicPr>
          <p:nvPr userDrawn="1"/>
        </p:nvPicPr>
        <p:blipFill>
          <a:blip r:embed="rId3" cstate="print"/>
          <a:stretch>
            <a:fillRect/>
          </a:stretch>
        </p:blipFill>
        <p:spPr>
          <a:xfrm>
            <a:off x="0" y="2590800"/>
            <a:ext cx="1664208" cy="768096"/>
          </a:xfrm>
          <a:prstGeom prst="rect">
            <a:avLst/>
          </a:prstGeom>
        </p:spPr>
      </p:pic>
      <p:pic>
        <p:nvPicPr>
          <p:cNvPr id="9" name="Picture 8" descr="image2.png"/>
          <p:cNvPicPr>
            <a:picLocks/>
          </p:cNvPicPr>
          <p:nvPr userDrawn="1"/>
        </p:nvPicPr>
        <p:blipFill>
          <a:blip r:embed="rId4" cstate="print"/>
          <a:stretch>
            <a:fillRect/>
          </a:stretch>
        </p:blipFill>
        <p:spPr>
          <a:xfrm>
            <a:off x="1371600" y="2590801"/>
            <a:ext cx="1901952" cy="765461"/>
          </a:xfrm>
          <a:prstGeom prst="rect">
            <a:avLst/>
          </a:prstGeom>
        </p:spPr>
      </p:pic>
      <p:cxnSp>
        <p:nvCxnSpPr>
          <p:cNvPr id="10" name="Straight Connector 9"/>
          <p:cNvCxnSpPr/>
          <p:nvPr userDrawn="1"/>
        </p:nvCxnSpPr>
        <p:spPr>
          <a:xfrm rot="5400000">
            <a:off x="-2111247" y="2111247"/>
            <a:ext cx="6858002" cy="26355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rot="5400000" flipH="1" flipV="1">
            <a:off x="-550737" y="547235"/>
            <a:ext cx="4956502" cy="38550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image3.jpg"/>
          <p:cNvPicPr>
            <a:picLocks/>
          </p:cNvPicPr>
          <p:nvPr userDrawn="1"/>
        </p:nvPicPr>
        <p:blipFill>
          <a:blip r:embed="rId5" cstate="print"/>
          <a:stretch>
            <a:fillRect/>
          </a:stretch>
        </p:blipFill>
        <p:spPr>
          <a:xfrm>
            <a:off x="3310128" y="2590800"/>
            <a:ext cx="2203704" cy="768096"/>
          </a:xfrm>
          <a:prstGeom prst="rect">
            <a:avLst/>
          </a:prstGeom>
        </p:spPr>
      </p:pic>
      <p:pic>
        <p:nvPicPr>
          <p:cNvPr id="12" name="Picture 11" descr="image4.jpg"/>
          <p:cNvPicPr>
            <a:picLocks/>
          </p:cNvPicPr>
          <p:nvPr userDrawn="1"/>
        </p:nvPicPr>
        <p:blipFill>
          <a:blip r:embed="rId6" cstate="print"/>
          <a:stretch>
            <a:fillRect/>
          </a:stretch>
        </p:blipFill>
        <p:spPr>
          <a:xfrm>
            <a:off x="5550408" y="2587752"/>
            <a:ext cx="1271016" cy="771402"/>
          </a:xfrm>
          <a:prstGeom prst="rect">
            <a:avLst/>
          </a:prstGeom>
        </p:spPr>
      </p:pic>
      <p:pic>
        <p:nvPicPr>
          <p:cNvPr id="13" name="Picture 12" descr="image5.jpg"/>
          <p:cNvPicPr>
            <a:picLocks/>
          </p:cNvPicPr>
          <p:nvPr userDrawn="1"/>
        </p:nvPicPr>
        <p:blipFill>
          <a:blip r:embed="rId7" cstate="print"/>
          <a:stretch>
            <a:fillRect/>
          </a:stretch>
        </p:blipFill>
        <p:spPr>
          <a:xfrm>
            <a:off x="6858000" y="2590800"/>
            <a:ext cx="2286000" cy="768096"/>
          </a:xfrm>
          <a:prstGeom prst="rect">
            <a:avLst/>
          </a:prstGeom>
        </p:spPr>
      </p:pic>
      <p:sp>
        <p:nvSpPr>
          <p:cNvPr id="18" name="Text Placeholder 8"/>
          <p:cNvSpPr>
            <a:spLocks noGrp="1"/>
          </p:cNvSpPr>
          <p:nvPr>
            <p:ph type="body" sz="quarter" idx="12" hasCustomPrompt="1"/>
          </p:nvPr>
        </p:nvSpPr>
        <p:spPr>
          <a:xfrm>
            <a:off x="2743200" y="3584448"/>
            <a:ext cx="6248400" cy="762000"/>
          </a:xfrm>
        </p:spPr>
        <p:txBody>
          <a:bodyPr>
            <a:noAutofit/>
          </a:bodyPr>
          <a:lstStyle>
            <a:lvl1pPr>
              <a:buNone/>
              <a:defRPr sz="3600"/>
            </a:lvl1pPr>
          </a:lstStyle>
          <a:p>
            <a:pPr lvl="0"/>
            <a:r>
              <a:rPr lang="en-US" dirty="0"/>
              <a:t>Click to edit Master title Style</a:t>
            </a:r>
          </a:p>
        </p:txBody>
      </p:sp>
    </p:spTree>
    <p:extLst>
      <p:ext uri="{BB962C8B-B14F-4D97-AF65-F5344CB8AC3E}">
        <p14:creationId xmlns:p14="http://schemas.microsoft.com/office/powerpoint/2010/main" val="253015589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mp; Content - Bar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18872"/>
            <a:ext cx="8229600" cy="566928"/>
          </a:xfrm>
        </p:spPr>
        <p:txBody>
          <a:bodyPr>
            <a:normAutofit/>
          </a:bodyPr>
          <a:lstStyle>
            <a:lvl1pPr algn="l">
              <a:defRPr sz="4000"/>
            </a:lvl1pPr>
          </a:lstStyle>
          <a:p>
            <a:r>
              <a:rPr lang="en-US"/>
              <a:t>Click to edit Master title style</a:t>
            </a:r>
            <a:endParaRPr lang="en-US" dirty="0"/>
          </a:p>
        </p:txBody>
      </p:sp>
      <p:sp>
        <p:nvSpPr>
          <p:cNvPr id="3" name="Content Placeholder 2"/>
          <p:cNvSpPr>
            <a:spLocks noGrp="1"/>
          </p:cNvSpPr>
          <p:nvPr>
            <p:ph idx="1"/>
          </p:nvPr>
        </p:nvSpPr>
        <p:spPr/>
        <p:txBody>
          <a:bodyPr/>
          <a:lstStyle>
            <a:lvl2pPr>
              <a:buSzPct val="80000"/>
              <a:buFont typeface="Courier New" pitchFamily="49" charset="0"/>
              <a:buChar char="o"/>
              <a:defRPr/>
            </a:lvl2pPr>
            <a:lvl3pPr>
              <a:buFont typeface="Calibri" pitchFamily="34" charset="0"/>
              <a:buChar char="–"/>
              <a:defRPr/>
            </a:lvl3pPr>
            <a:lvl4pPr>
              <a:buFont typeface="Wingdings" pitchFamily="2" charset="2"/>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Line 5"/>
          <p:cNvSpPr>
            <a:spLocks noChangeShapeType="1"/>
          </p:cNvSpPr>
          <p:nvPr userDrawn="1"/>
        </p:nvSpPr>
        <p:spPr bwMode="auto">
          <a:xfrm>
            <a:off x="0" y="762000"/>
            <a:ext cx="9144000" cy="0"/>
          </a:xfrm>
          <a:prstGeom prst="line">
            <a:avLst/>
          </a:prstGeom>
          <a:noFill/>
          <a:ln w="2857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chemeClr val="tx1"/>
              </a:solidFill>
              <a:effectLst/>
              <a:uLnTx/>
              <a:uFillTx/>
              <a:latin typeface="Arial" charset="0"/>
              <a:ea typeface="ＭＳ Ｐゴシック" pitchFamily="-109" charset="-128"/>
              <a:cs typeface="+mn-cs"/>
            </a:endParaRPr>
          </a:p>
        </p:txBody>
      </p:sp>
    </p:spTree>
    <p:extLst>
      <p:ext uri="{BB962C8B-B14F-4D97-AF65-F5344CB8AC3E}">
        <p14:creationId xmlns:p14="http://schemas.microsoft.com/office/powerpoint/2010/main" val="44384247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 Bar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05000"/>
            <a:ext cx="4038600" cy="4267200"/>
          </a:xfrm>
        </p:spPr>
        <p:txBody>
          <a:bodyPr/>
          <a:lstStyle>
            <a:lvl1pPr>
              <a:defRPr sz="2400" b="0" baseline="0"/>
            </a:lvl1pPr>
            <a:lvl2pPr>
              <a:buSzPct val="80000"/>
              <a:buFont typeface="Courier New" pitchFamily="49" charset="0"/>
              <a:buChar char="o"/>
              <a:defRPr lang="en-US" sz="2200" kern="1200" dirty="0" smtClean="0">
                <a:solidFill>
                  <a:schemeClr val="tx1"/>
                </a:solidFill>
                <a:latin typeface="+mn-lt"/>
                <a:ea typeface="+mn-ea"/>
                <a:cs typeface="+mn-cs"/>
              </a:defRPr>
            </a:lvl2pPr>
            <a:lvl3pPr>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905000"/>
            <a:ext cx="4038600" cy="4267200"/>
          </a:xfrm>
        </p:spPr>
        <p:txBody>
          <a:bodyPr/>
          <a:lstStyle>
            <a:lvl1pPr>
              <a:defRPr sz="2400" b="0"/>
            </a:lvl1pPr>
            <a:lvl2pPr>
              <a:buSzPct val="80000"/>
              <a:buFont typeface="Courier New" pitchFamily="49" charset="0"/>
              <a:buChar char="o"/>
              <a:defRPr sz="2200"/>
            </a:lvl2pPr>
            <a:lvl3pPr>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8"/>
          <p:cNvSpPr>
            <a:spLocks noGrp="1"/>
          </p:cNvSpPr>
          <p:nvPr>
            <p:ph type="body" sz="quarter" idx="10"/>
          </p:nvPr>
        </p:nvSpPr>
        <p:spPr>
          <a:xfrm>
            <a:off x="457200" y="1295400"/>
            <a:ext cx="4038600" cy="457200"/>
          </a:xfrm>
        </p:spPr>
        <p:txBody>
          <a:bodyPr>
            <a:noAutofit/>
          </a:bodyPr>
          <a:lstStyle>
            <a:lvl1pPr>
              <a:buNone/>
              <a:defRPr sz="2400" b="1"/>
            </a:lvl1pPr>
          </a:lstStyle>
          <a:p>
            <a:pPr lvl="0"/>
            <a:r>
              <a:rPr lang="en-US"/>
              <a:t>Click to edit Master text styles</a:t>
            </a:r>
          </a:p>
        </p:txBody>
      </p:sp>
      <p:sp>
        <p:nvSpPr>
          <p:cNvPr id="8" name="Text Placeholder 8"/>
          <p:cNvSpPr>
            <a:spLocks noGrp="1"/>
          </p:cNvSpPr>
          <p:nvPr>
            <p:ph type="body" sz="quarter" idx="11"/>
          </p:nvPr>
        </p:nvSpPr>
        <p:spPr>
          <a:xfrm>
            <a:off x="4648200" y="1295400"/>
            <a:ext cx="4038600" cy="457200"/>
          </a:xfrm>
        </p:spPr>
        <p:txBody>
          <a:bodyPr>
            <a:noAutofit/>
          </a:bodyPr>
          <a:lstStyle>
            <a:lvl1pPr>
              <a:buNone/>
              <a:defRPr sz="2400" b="1"/>
            </a:lvl1pPr>
          </a:lstStyle>
          <a:p>
            <a:pPr lvl="0"/>
            <a:r>
              <a:rPr lang="en-US"/>
              <a:t>Click to edit Master text styles</a:t>
            </a:r>
          </a:p>
        </p:txBody>
      </p:sp>
    </p:spTree>
    <p:extLst>
      <p:ext uri="{BB962C8B-B14F-4D97-AF65-F5344CB8AC3E}">
        <p14:creationId xmlns:p14="http://schemas.microsoft.com/office/powerpoint/2010/main" val="2269770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itle, Text, Object - Bar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47800"/>
            <a:ext cx="4038600" cy="4724400"/>
          </a:xfrm>
        </p:spPr>
        <p:txBody>
          <a:bodyPr/>
          <a:lstStyle>
            <a:lvl1pPr>
              <a:defRPr sz="2800"/>
            </a:lvl1pPr>
            <a:lvl2pPr>
              <a:buSzPct val="80000"/>
              <a:buFont typeface="Courier New" pitchFamily="49" charset="0"/>
              <a:buChar char="o"/>
              <a:defRPr sz="2400"/>
            </a:lvl2pPr>
            <a:lvl3pPr marL="1258888" indent="-344488">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47800"/>
            <a:ext cx="4038600" cy="4724400"/>
          </a:xfrm>
        </p:spPr>
        <p:txBody>
          <a:bodyPr/>
          <a:lstStyle>
            <a:lvl1pPr>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Tree>
    <p:extLst>
      <p:ext uri="{BB962C8B-B14F-4D97-AF65-F5344CB8AC3E}">
        <p14:creationId xmlns:p14="http://schemas.microsoft.com/office/powerpoint/2010/main" val="13693740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 No Bar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18872"/>
            <a:ext cx="8229600" cy="566928"/>
          </a:xfrm>
        </p:spPr>
        <p:txBody>
          <a:bodyPr>
            <a:normAutofit/>
          </a:bodyPr>
          <a:lstStyle>
            <a:lvl1pPr algn="l">
              <a:defRPr sz="4000"/>
            </a:lvl1pPr>
          </a:lstStyle>
          <a:p>
            <a:r>
              <a:rPr lang="en-US"/>
              <a:t>Click to edit Master title style</a:t>
            </a:r>
            <a:endParaRPr lang="en-US" dirty="0"/>
          </a:p>
        </p:txBody>
      </p:sp>
      <p:sp>
        <p:nvSpPr>
          <p:cNvPr id="3" name="Content Placeholder 2"/>
          <p:cNvSpPr>
            <a:spLocks noGrp="1"/>
          </p:cNvSpPr>
          <p:nvPr>
            <p:ph idx="1"/>
          </p:nvPr>
        </p:nvSpPr>
        <p:spPr/>
        <p:txBody>
          <a:bodyPr/>
          <a:lstStyle>
            <a:lvl2pPr>
              <a:buSzPct val="80000"/>
              <a:buFont typeface="Courier New" pitchFamily="49" charset="0"/>
              <a:buChar char="o"/>
              <a:defRPr/>
            </a:lvl2pPr>
            <a:lvl3pPr>
              <a:buFont typeface="Calibri" pitchFamily="34" charset="0"/>
              <a:buChar char="–"/>
              <a:defRPr/>
            </a:lvl3pPr>
            <a:lvl4pPr>
              <a:buFont typeface="Wingdings" pitchFamily="2" charset="2"/>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userDrawn="1"/>
        </p:nvSpPr>
        <p:spPr>
          <a:xfrm>
            <a:off x="0" y="685800"/>
            <a:ext cx="9144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0059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 No Bar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05000"/>
            <a:ext cx="4038600" cy="4267200"/>
          </a:xfrm>
        </p:spPr>
        <p:txBody>
          <a:bodyPr/>
          <a:lstStyle>
            <a:lvl1pPr>
              <a:defRPr sz="2400" b="0" baseline="0"/>
            </a:lvl1pPr>
            <a:lvl2pPr>
              <a:buSzPct val="80000"/>
              <a:buFont typeface="Courier New" pitchFamily="49" charset="0"/>
              <a:buChar char="o"/>
              <a:defRPr lang="en-US" sz="2200" kern="1200" dirty="0" smtClean="0">
                <a:solidFill>
                  <a:schemeClr val="tx1"/>
                </a:solidFill>
                <a:latin typeface="+mn-lt"/>
                <a:ea typeface="+mn-ea"/>
                <a:cs typeface="+mn-cs"/>
              </a:defRPr>
            </a:lvl2pPr>
            <a:lvl3pPr>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905000"/>
            <a:ext cx="4038600" cy="4267200"/>
          </a:xfrm>
        </p:spPr>
        <p:txBody>
          <a:bodyPr/>
          <a:lstStyle>
            <a:lvl1pPr>
              <a:defRPr sz="2400" b="0"/>
            </a:lvl1pPr>
            <a:lvl2pPr>
              <a:buSzPct val="80000"/>
              <a:buFont typeface="Courier New" pitchFamily="49" charset="0"/>
              <a:buChar char="o"/>
              <a:defRPr sz="2200"/>
            </a:lvl2pPr>
            <a:lvl3pPr>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0" y="685800"/>
            <a:ext cx="9144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quarter" idx="10"/>
          </p:nvPr>
        </p:nvSpPr>
        <p:spPr>
          <a:xfrm>
            <a:off x="457200" y="1295400"/>
            <a:ext cx="4038600" cy="457200"/>
          </a:xfrm>
        </p:spPr>
        <p:txBody>
          <a:bodyPr>
            <a:noAutofit/>
          </a:bodyPr>
          <a:lstStyle>
            <a:lvl1pPr>
              <a:buNone/>
              <a:defRPr sz="2400" b="1"/>
            </a:lvl1pPr>
          </a:lstStyle>
          <a:p>
            <a:pPr lvl="0"/>
            <a:r>
              <a:rPr lang="en-US"/>
              <a:t>Click to edit Master text styles</a:t>
            </a:r>
          </a:p>
        </p:txBody>
      </p:sp>
      <p:sp>
        <p:nvSpPr>
          <p:cNvPr id="10" name="Text Placeholder 8"/>
          <p:cNvSpPr>
            <a:spLocks noGrp="1"/>
          </p:cNvSpPr>
          <p:nvPr>
            <p:ph type="body" sz="quarter" idx="11"/>
          </p:nvPr>
        </p:nvSpPr>
        <p:spPr>
          <a:xfrm>
            <a:off x="4648200" y="1295400"/>
            <a:ext cx="4038600" cy="457200"/>
          </a:xfrm>
        </p:spPr>
        <p:txBody>
          <a:bodyPr>
            <a:noAutofit/>
          </a:bodyPr>
          <a:lstStyle>
            <a:lvl1pPr>
              <a:buNone/>
              <a:defRPr sz="2400" b="1"/>
            </a:lvl1pPr>
          </a:lstStyle>
          <a:p>
            <a:pPr lvl="0"/>
            <a:r>
              <a:rPr lang="en-US"/>
              <a:t>Click to edit Master text styles</a:t>
            </a:r>
          </a:p>
        </p:txBody>
      </p:sp>
    </p:spTree>
    <p:extLst>
      <p:ext uri="{BB962C8B-B14F-4D97-AF65-F5344CB8AC3E}">
        <p14:creationId xmlns:p14="http://schemas.microsoft.com/office/powerpoint/2010/main" val="2277272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 Text, Object - No Bar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47800"/>
            <a:ext cx="4038600" cy="4724400"/>
          </a:xfrm>
        </p:spPr>
        <p:txBody>
          <a:bodyPr/>
          <a:lstStyle>
            <a:lvl1pPr>
              <a:defRPr sz="2800"/>
            </a:lvl1pPr>
            <a:lvl2pPr>
              <a:buSzPct val="80000"/>
              <a:buFont typeface="Courier New" pitchFamily="49" charset="0"/>
              <a:buChar char="o"/>
              <a:defRPr sz="2400"/>
            </a:lvl2pPr>
            <a:lvl3pPr>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47800"/>
            <a:ext cx="4038600" cy="4724400"/>
          </a:xfrm>
        </p:spPr>
        <p:txBody>
          <a:bodyPr/>
          <a:lstStyle>
            <a:lvl1pPr>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5" name="Rectangle 4"/>
          <p:cNvSpPr/>
          <p:nvPr userDrawn="1"/>
        </p:nvSpPr>
        <p:spPr>
          <a:xfrm>
            <a:off x="0" y="685800"/>
            <a:ext cx="9144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9449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828800"/>
            <a:ext cx="8229600" cy="563562"/>
          </a:xfrm>
        </p:spPr>
        <p:txBody>
          <a:bodyPr/>
          <a:lstStyle>
            <a:lvl1pPr algn="ctr">
              <a:defRPr/>
            </a:lvl1pPr>
          </a:lstStyle>
          <a:p>
            <a:r>
              <a:rPr lang="en-US"/>
              <a:t>Click to edit Master title style</a:t>
            </a:r>
            <a:endParaRPr lang="en-US" dirty="0"/>
          </a:p>
        </p:txBody>
      </p:sp>
      <p:sp>
        <p:nvSpPr>
          <p:cNvPr id="3" name="Rectangle 2"/>
          <p:cNvSpPr/>
          <p:nvPr userDrawn="1"/>
        </p:nvSpPr>
        <p:spPr>
          <a:xfrm>
            <a:off x="0" y="685800"/>
            <a:ext cx="9144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0"/>
          </p:nvPr>
        </p:nvSpPr>
        <p:spPr>
          <a:xfrm>
            <a:off x="457200" y="2590800"/>
            <a:ext cx="8229600" cy="609600"/>
          </a:xfrm>
        </p:spPr>
        <p:txBody>
          <a:bodyPr>
            <a:normAutofit/>
          </a:bodyPr>
          <a:lstStyle>
            <a:lvl1pPr algn="ctr">
              <a:buNone/>
              <a:defRPr sz="2400"/>
            </a:lvl1pPr>
          </a:lstStyle>
          <a:p>
            <a:pPr lvl="0"/>
            <a:r>
              <a:rPr lang="en-US"/>
              <a:t>Click to edit Master text styles</a:t>
            </a:r>
          </a:p>
        </p:txBody>
      </p:sp>
    </p:spTree>
    <p:extLst>
      <p:ext uri="{BB962C8B-B14F-4D97-AF65-F5344CB8AC3E}">
        <p14:creationId xmlns:p14="http://schemas.microsoft.com/office/powerpoint/2010/main" val="1135990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cSld name="Title Slide">
    <p:bg>
      <p:bgPr>
        <a:solidFill>
          <a:srgbClr val="0959A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162050"/>
            <a:ext cx="8077200" cy="1200150"/>
          </a:xfrm>
        </p:spPr>
        <p:txBody>
          <a:bodyPr anchor="ctr" anchorCtr="0">
            <a:normAutofit/>
          </a:bodyPr>
          <a:lstStyle>
            <a:lvl1pPr>
              <a:defRPr sz="32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5943599" y="2895600"/>
            <a:ext cx="2847975" cy="2895600"/>
          </a:xfrm>
        </p:spPr>
        <p:txBody>
          <a:bodyPr>
            <a:normAutofit/>
          </a:bodyPr>
          <a:lstStyle>
            <a:lvl1pPr marL="0" indent="0" algn="l">
              <a:spcBef>
                <a:spcPts val="0"/>
              </a:spcBef>
              <a:spcAft>
                <a:spcPts val="1800"/>
              </a:spcAft>
              <a:buNone/>
              <a:defRPr sz="18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TextBox 7"/>
          <p:cNvSpPr txBox="1"/>
          <p:nvPr/>
        </p:nvSpPr>
        <p:spPr>
          <a:xfrm>
            <a:off x="0" y="6685450"/>
            <a:ext cx="9144000" cy="138499"/>
          </a:xfrm>
          <a:prstGeom prst="rect">
            <a:avLst/>
          </a:prstGeom>
          <a:noFill/>
        </p:spPr>
        <p:txBody>
          <a:bodyPr wrap="square" tIns="0" bIns="0" rtlCol="0" anchor="b" anchorCtr="0">
            <a:spAutoFit/>
          </a:bodyPr>
          <a:lstStyle/>
          <a:p>
            <a:pPr algn="ctr" fontAlgn="base">
              <a:spcBef>
                <a:spcPct val="0"/>
              </a:spcBef>
              <a:spcAft>
                <a:spcPct val="0"/>
              </a:spcAft>
            </a:pPr>
            <a:r>
              <a:rPr lang="en-US" sz="900" dirty="0">
                <a:solidFill>
                  <a:srgbClr val="FFFFFF"/>
                </a:solidFill>
                <a:latin typeface="Arial" pitchFamily="34" charset="0"/>
              </a:rPr>
              <a:t>NREL is a national laboratory of the U.S. Department of Energy, Office of Energy Efficiency and Renewable Energy, operated by the Alliance for Sustainable Energy, LLC.</a:t>
            </a:r>
            <a:endParaRPr lang="en-US" sz="1600" dirty="0">
              <a:solidFill>
                <a:srgbClr val="FFFFFF"/>
              </a:solidFill>
              <a:latin typeface="Arial" pitchFamily="34" charset="0"/>
            </a:endParaRPr>
          </a:p>
        </p:txBody>
      </p:sp>
      <p:pic>
        <p:nvPicPr>
          <p:cNvPr id="4099" name="Picture 3" descr="nrel_logo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invGray">
          <a:xfrm>
            <a:off x="609600" y="381000"/>
            <a:ext cx="2362200" cy="621631"/>
          </a:xfrm>
          <a:prstGeom prst="rect">
            <a:avLst/>
          </a:prstGeom>
          <a:noFill/>
          <a:ln w="9525">
            <a:noFill/>
            <a:miter lim="800000"/>
            <a:headEnd/>
            <a:tailEnd/>
          </a:ln>
        </p:spPr>
      </p:pic>
    </p:spTree>
    <p:extLst>
      <p:ext uri="{BB962C8B-B14F-4D97-AF65-F5344CB8AC3E}">
        <p14:creationId xmlns:p14="http://schemas.microsoft.com/office/powerpoint/2010/main" val="23642293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Ref idx="1001">
        <a:schemeClr val="bg1"/>
      </p:bgRef>
    </p:bg>
    <p:spTree>
      <p:nvGrpSpPr>
        <p:cNvPr id="1" name=""/>
        <p:cNvGrpSpPr/>
        <p:nvPr/>
      </p:nvGrpSpPr>
      <p:grpSpPr>
        <a:xfrm>
          <a:off x="0" y="0"/>
          <a:ext cx="0" cy="0"/>
          <a:chOff x="0" y="0"/>
          <a:chExt cx="0" cy="0"/>
        </a:xfrm>
      </p:grpSpPr>
      <p:pic>
        <p:nvPicPr>
          <p:cNvPr id="23" name="Picture 22" descr="NREL Logo2010white.eps"/>
          <p:cNvPicPr>
            <a:picLocks noChangeAspect="1"/>
          </p:cNvPicPr>
          <p:nvPr userDrawn="1"/>
        </p:nvPicPr>
        <p:blipFill>
          <a:blip r:embed="rId2" cstate="print"/>
          <a:stretch>
            <a:fillRect/>
          </a:stretch>
        </p:blipFill>
        <p:spPr>
          <a:xfrm>
            <a:off x="228600" y="304800"/>
            <a:ext cx="1600200" cy="421106"/>
          </a:xfrm>
          <a:prstGeom prst="rect">
            <a:avLst/>
          </a:prstGeom>
        </p:spPr>
      </p:pic>
      <p:pic>
        <p:nvPicPr>
          <p:cNvPr id="8" name="Picture 7" descr="image1.png"/>
          <p:cNvPicPr>
            <a:picLocks/>
          </p:cNvPicPr>
          <p:nvPr userDrawn="1"/>
        </p:nvPicPr>
        <p:blipFill>
          <a:blip r:embed="rId3" cstate="print">
            <a:extLst>
              <a:ext uri="{28A0092B-C50C-407E-A947-70E740481C1C}">
                <a14:useLocalDpi xmlns:a14="http://schemas.microsoft.com/office/drawing/2010/main"/>
              </a:ext>
            </a:extLst>
          </a:blip>
          <a:stretch>
            <a:fillRect/>
          </a:stretch>
        </p:blipFill>
        <p:spPr>
          <a:xfrm>
            <a:off x="0" y="2590800"/>
            <a:ext cx="1664208" cy="768096"/>
          </a:xfrm>
          <a:prstGeom prst="rect">
            <a:avLst/>
          </a:prstGeom>
        </p:spPr>
      </p:pic>
      <p:pic>
        <p:nvPicPr>
          <p:cNvPr id="9" name="Picture 8" descr="image2.png"/>
          <p:cNvPicPr>
            <a:picLocks/>
          </p:cNvPicPr>
          <p:nvPr userDrawn="1"/>
        </p:nvPicPr>
        <p:blipFill>
          <a:blip r:embed="rId4" cstate="print">
            <a:extLst>
              <a:ext uri="{28A0092B-C50C-407E-A947-70E740481C1C}">
                <a14:useLocalDpi xmlns:a14="http://schemas.microsoft.com/office/drawing/2010/main"/>
              </a:ext>
            </a:extLst>
          </a:blip>
          <a:stretch>
            <a:fillRect/>
          </a:stretch>
        </p:blipFill>
        <p:spPr>
          <a:xfrm>
            <a:off x="1371600" y="2590801"/>
            <a:ext cx="1901952" cy="765461"/>
          </a:xfrm>
          <a:prstGeom prst="rect">
            <a:avLst/>
          </a:prstGeom>
        </p:spPr>
      </p:pic>
      <p:cxnSp>
        <p:nvCxnSpPr>
          <p:cNvPr id="10" name="Straight Connector 9"/>
          <p:cNvCxnSpPr/>
          <p:nvPr userDrawn="1"/>
        </p:nvCxnSpPr>
        <p:spPr>
          <a:xfrm rot="5400000">
            <a:off x="-2111247" y="2111247"/>
            <a:ext cx="6858002" cy="26355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rot="5400000" flipH="1" flipV="1">
            <a:off x="-550737" y="547235"/>
            <a:ext cx="4956502" cy="38550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image3.jpg"/>
          <p:cNvPicPr>
            <a:picLocks/>
          </p:cNvPicPr>
          <p:nvPr userDrawn="1"/>
        </p:nvPicPr>
        <p:blipFill>
          <a:blip r:embed="rId5" cstate="print"/>
          <a:stretch>
            <a:fillRect/>
          </a:stretch>
        </p:blipFill>
        <p:spPr>
          <a:xfrm>
            <a:off x="3310128" y="2590800"/>
            <a:ext cx="2203704" cy="768096"/>
          </a:xfrm>
          <a:prstGeom prst="rect">
            <a:avLst/>
          </a:prstGeom>
        </p:spPr>
      </p:pic>
      <p:pic>
        <p:nvPicPr>
          <p:cNvPr id="12" name="Picture 11" descr="image4.jpg"/>
          <p:cNvPicPr>
            <a:picLocks/>
          </p:cNvPicPr>
          <p:nvPr userDrawn="1"/>
        </p:nvPicPr>
        <p:blipFill>
          <a:blip r:embed="rId6" cstate="print"/>
          <a:stretch>
            <a:fillRect/>
          </a:stretch>
        </p:blipFill>
        <p:spPr>
          <a:xfrm>
            <a:off x="5550408" y="2587752"/>
            <a:ext cx="1271016" cy="771402"/>
          </a:xfrm>
          <a:prstGeom prst="rect">
            <a:avLst/>
          </a:prstGeom>
        </p:spPr>
      </p:pic>
      <p:pic>
        <p:nvPicPr>
          <p:cNvPr id="13" name="Picture 12" descr="image5.jpg"/>
          <p:cNvPicPr>
            <a:picLocks/>
          </p:cNvPicPr>
          <p:nvPr userDrawn="1"/>
        </p:nvPicPr>
        <p:blipFill>
          <a:blip r:embed="rId7" cstate="print"/>
          <a:stretch>
            <a:fillRect/>
          </a:stretch>
        </p:blipFill>
        <p:spPr>
          <a:xfrm>
            <a:off x="6858000" y="2590800"/>
            <a:ext cx="2286000" cy="768096"/>
          </a:xfrm>
          <a:prstGeom prst="rect">
            <a:avLst/>
          </a:prstGeom>
        </p:spPr>
      </p:pic>
      <p:sp>
        <p:nvSpPr>
          <p:cNvPr id="18" name="Text Placeholder 8"/>
          <p:cNvSpPr>
            <a:spLocks noGrp="1"/>
          </p:cNvSpPr>
          <p:nvPr>
            <p:ph type="body" sz="quarter" idx="12" hasCustomPrompt="1"/>
          </p:nvPr>
        </p:nvSpPr>
        <p:spPr>
          <a:xfrm>
            <a:off x="2743200" y="3581400"/>
            <a:ext cx="6248400" cy="762000"/>
          </a:xfrm>
        </p:spPr>
        <p:txBody>
          <a:bodyPr>
            <a:noAutofit/>
          </a:bodyPr>
          <a:lstStyle>
            <a:lvl1pPr>
              <a:buNone/>
              <a:defRPr sz="3600">
                <a:solidFill>
                  <a:schemeClr val="tx1"/>
                </a:solidFill>
              </a:defRPr>
            </a:lvl1pPr>
          </a:lstStyle>
          <a:p>
            <a:pPr lvl="0"/>
            <a:r>
              <a:rPr lang="en-US" dirty="0"/>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mp; Content - Bar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18872"/>
            <a:ext cx="8229600" cy="566928"/>
          </a:xfrm>
        </p:spPr>
        <p:txBody>
          <a:bodyPr>
            <a:normAutofit/>
          </a:bodyPr>
          <a:lstStyle>
            <a:lvl1pPr algn="l">
              <a:defRPr sz="4000"/>
            </a:lvl1pPr>
          </a:lstStyle>
          <a:p>
            <a:r>
              <a:rPr lang="en-US"/>
              <a:t>Click to edit Master title style</a:t>
            </a:r>
            <a:endParaRPr lang="en-US" dirty="0"/>
          </a:p>
        </p:txBody>
      </p:sp>
      <p:sp>
        <p:nvSpPr>
          <p:cNvPr id="3" name="Content Placeholder 2"/>
          <p:cNvSpPr>
            <a:spLocks noGrp="1"/>
          </p:cNvSpPr>
          <p:nvPr>
            <p:ph idx="1"/>
          </p:nvPr>
        </p:nvSpPr>
        <p:spPr/>
        <p:txBody>
          <a:bodyPr/>
          <a:lstStyle>
            <a:lvl2pPr>
              <a:buSzPct val="80000"/>
              <a:buFont typeface="Courier New" pitchFamily="49" charset="0"/>
              <a:buChar char="o"/>
              <a:defRPr/>
            </a:lvl2pPr>
            <a:lvl3pPr>
              <a:buFont typeface="Calibri" pitchFamily="34" charset="0"/>
              <a:buChar char="–"/>
              <a:defRPr/>
            </a:lvl3pPr>
            <a:lvl4pPr>
              <a:buFont typeface="Wingdings" pitchFamily="2" charset="2"/>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Line 5"/>
          <p:cNvSpPr>
            <a:spLocks noChangeShapeType="1"/>
          </p:cNvSpPr>
          <p:nvPr userDrawn="1"/>
        </p:nvSpPr>
        <p:spPr bwMode="auto">
          <a:xfrm>
            <a:off x="0" y="762000"/>
            <a:ext cx="9144000" cy="0"/>
          </a:xfrm>
          <a:prstGeom prst="line">
            <a:avLst/>
          </a:prstGeom>
          <a:noFill/>
          <a:ln w="2857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chemeClr val="tx1"/>
              </a:solidFill>
              <a:effectLst/>
              <a:uLnTx/>
              <a:uFillTx/>
              <a:latin typeface="Arial" charset="0"/>
              <a:ea typeface="ＭＳ Ｐゴシック" pitchFamily="-109" charset="-128"/>
              <a:cs typeface="+mn-cs"/>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 Bar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05000"/>
            <a:ext cx="4038600" cy="4267200"/>
          </a:xfrm>
        </p:spPr>
        <p:txBody>
          <a:bodyPr/>
          <a:lstStyle>
            <a:lvl1pPr>
              <a:defRPr sz="2400" b="0" baseline="0"/>
            </a:lvl1pPr>
            <a:lvl2pPr>
              <a:buSzPct val="80000"/>
              <a:buFont typeface="Courier New" pitchFamily="49" charset="0"/>
              <a:buChar char="o"/>
              <a:defRPr lang="en-US" sz="2200" kern="1200" dirty="0" smtClean="0">
                <a:solidFill>
                  <a:schemeClr val="tx1"/>
                </a:solidFill>
                <a:latin typeface="+mn-lt"/>
                <a:ea typeface="+mn-ea"/>
                <a:cs typeface="+mn-cs"/>
              </a:defRPr>
            </a:lvl2pPr>
            <a:lvl3pPr>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905000"/>
            <a:ext cx="4038600" cy="4267200"/>
          </a:xfrm>
        </p:spPr>
        <p:txBody>
          <a:bodyPr/>
          <a:lstStyle>
            <a:lvl1pPr>
              <a:defRPr sz="2400" b="0"/>
            </a:lvl1pPr>
            <a:lvl2pPr>
              <a:buSzPct val="80000"/>
              <a:buFont typeface="Courier New" pitchFamily="49" charset="0"/>
              <a:buChar char="o"/>
              <a:defRPr sz="2200"/>
            </a:lvl2pPr>
            <a:lvl3pPr>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8"/>
          <p:cNvSpPr>
            <a:spLocks noGrp="1"/>
          </p:cNvSpPr>
          <p:nvPr>
            <p:ph type="body" sz="quarter" idx="10"/>
          </p:nvPr>
        </p:nvSpPr>
        <p:spPr>
          <a:xfrm>
            <a:off x="457200" y="1295400"/>
            <a:ext cx="4038600" cy="457200"/>
          </a:xfrm>
        </p:spPr>
        <p:txBody>
          <a:bodyPr>
            <a:noAutofit/>
          </a:bodyPr>
          <a:lstStyle>
            <a:lvl1pPr>
              <a:buNone/>
              <a:defRPr sz="2400" b="1"/>
            </a:lvl1pPr>
          </a:lstStyle>
          <a:p>
            <a:pPr lvl="0"/>
            <a:r>
              <a:rPr lang="en-US"/>
              <a:t>Click to edit Master text styles</a:t>
            </a:r>
          </a:p>
        </p:txBody>
      </p:sp>
      <p:sp>
        <p:nvSpPr>
          <p:cNvPr id="8" name="Text Placeholder 8"/>
          <p:cNvSpPr>
            <a:spLocks noGrp="1"/>
          </p:cNvSpPr>
          <p:nvPr>
            <p:ph type="body" sz="quarter" idx="11"/>
          </p:nvPr>
        </p:nvSpPr>
        <p:spPr>
          <a:xfrm>
            <a:off x="4648200" y="1295400"/>
            <a:ext cx="4038600" cy="457200"/>
          </a:xfrm>
        </p:spPr>
        <p:txBody>
          <a:bodyPr>
            <a:noAutofit/>
          </a:bodyPr>
          <a:lstStyle>
            <a:lvl1pPr>
              <a:buNone/>
              <a:defRPr sz="2400" b="1"/>
            </a:lvl1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 Text, Object - Bar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47800"/>
            <a:ext cx="4038600" cy="4724400"/>
          </a:xfrm>
        </p:spPr>
        <p:txBody>
          <a:bodyPr/>
          <a:lstStyle>
            <a:lvl1pPr>
              <a:defRPr sz="2800"/>
            </a:lvl1pPr>
            <a:lvl2pPr>
              <a:buSzPct val="80000"/>
              <a:buFont typeface="Courier New" pitchFamily="49" charset="0"/>
              <a:buChar char="o"/>
              <a:defRPr sz="2400"/>
            </a:lvl2pPr>
            <a:lvl3pPr marL="1258888" indent="-344488">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47800"/>
            <a:ext cx="4038600" cy="4724400"/>
          </a:xfrm>
        </p:spPr>
        <p:txBody>
          <a:bodyPr/>
          <a:lstStyle>
            <a:lvl1pPr>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 No Bar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18872"/>
            <a:ext cx="8229600" cy="566928"/>
          </a:xfrm>
        </p:spPr>
        <p:txBody>
          <a:bodyPr>
            <a:normAutofit/>
          </a:bodyPr>
          <a:lstStyle>
            <a:lvl1pPr algn="l">
              <a:defRPr sz="4000"/>
            </a:lvl1pPr>
          </a:lstStyle>
          <a:p>
            <a:r>
              <a:rPr lang="en-US"/>
              <a:t>Click to edit Master title style</a:t>
            </a:r>
            <a:endParaRPr lang="en-US" dirty="0"/>
          </a:p>
        </p:txBody>
      </p:sp>
      <p:sp>
        <p:nvSpPr>
          <p:cNvPr id="3" name="Content Placeholder 2"/>
          <p:cNvSpPr>
            <a:spLocks noGrp="1"/>
          </p:cNvSpPr>
          <p:nvPr>
            <p:ph idx="1"/>
          </p:nvPr>
        </p:nvSpPr>
        <p:spPr/>
        <p:txBody>
          <a:bodyPr/>
          <a:lstStyle>
            <a:lvl2pPr>
              <a:buSzPct val="80000"/>
              <a:buFont typeface="Courier New" pitchFamily="49" charset="0"/>
              <a:buChar char="o"/>
              <a:defRPr/>
            </a:lvl2pPr>
            <a:lvl3pPr>
              <a:buFont typeface="Calibri" pitchFamily="34" charset="0"/>
              <a:buChar char="–"/>
              <a:defRPr/>
            </a:lvl3pPr>
            <a:lvl4pPr>
              <a:buFont typeface="Wingdings" pitchFamily="2" charset="2"/>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userDrawn="1"/>
        </p:nvSpPr>
        <p:spPr>
          <a:xfrm>
            <a:off x="0" y="685800"/>
            <a:ext cx="9144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 No Bar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05000"/>
            <a:ext cx="4038600" cy="4267200"/>
          </a:xfrm>
        </p:spPr>
        <p:txBody>
          <a:bodyPr/>
          <a:lstStyle>
            <a:lvl1pPr>
              <a:defRPr sz="2400" b="0" baseline="0"/>
            </a:lvl1pPr>
            <a:lvl2pPr>
              <a:buSzPct val="80000"/>
              <a:buFont typeface="Courier New" pitchFamily="49" charset="0"/>
              <a:buChar char="o"/>
              <a:defRPr lang="en-US" sz="2200" kern="1200" dirty="0" smtClean="0">
                <a:solidFill>
                  <a:schemeClr val="tx1"/>
                </a:solidFill>
                <a:latin typeface="+mn-lt"/>
                <a:ea typeface="+mn-ea"/>
                <a:cs typeface="+mn-cs"/>
              </a:defRPr>
            </a:lvl2pPr>
            <a:lvl3pPr>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905000"/>
            <a:ext cx="4038600" cy="4267200"/>
          </a:xfrm>
        </p:spPr>
        <p:txBody>
          <a:bodyPr/>
          <a:lstStyle>
            <a:lvl1pPr>
              <a:defRPr sz="2400" b="0"/>
            </a:lvl1pPr>
            <a:lvl2pPr>
              <a:buSzPct val="80000"/>
              <a:buFont typeface="Courier New" pitchFamily="49" charset="0"/>
              <a:buChar char="o"/>
              <a:defRPr sz="2200"/>
            </a:lvl2pPr>
            <a:lvl3pPr>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0" y="685800"/>
            <a:ext cx="9144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quarter" idx="10"/>
          </p:nvPr>
        </p:nvSpPr>
        <p:spPr>
          <a:xfrm>
            <a:off x="457200" y="1295400"/>
            <a:ext cx="4038600" cy="457200"/>
          </a:xfrm>
        </p:spPr>
        <p:txBody>
          <a:bodyPr>
            <a:noAutofit/>
          </a:bodyPr>
          <a:lstStyle>
            <a:lvl1pPr>
              <a:buNone/>
              <a:defRPr sz="2400" b="1"/>
            </a:lvl1pPr>
          </a:lstStyle>
          <a:p>
            <a:pPr lvl="0"/>
            <a:r>
              <a:rPr lang="en-US"/>
              <a:t>Click to edit Master text styles</a:t>
            </a:r>
          </a:p>
        </p:txBody>
      </p:sp>
      <p:sp>
        <p:nvSpPr>
          <p:cNvPr id="10" name="Text Placeholder 8"/>
          <p:cNvSpPr>
            <a:spLocks noGrp="1"/>
          </p:cNvSpPr>
          <p:nvPr>
            <p:ph type="body" sz="quarter" idx="11"/>
          </p:nvPr>
        </p:nvSpPr>
        <p:spPr>
          <a:xfrm>
            <a:off x="4648200" y="1295400"/>
            <a:ext cx="4038600" cy="457200"/>
          </a:xfrm>
        </p:spPr>
        <p:txBody>
          <a:bodyPr>
            <a:noAutofit/>
          </a:bodyPr>
          <a:lstStyle>
            <a:lvl1pPr>
              <a:buNone/>
              <a:defRPr sz="2400" b="1"/>
            </a:lvl1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itle, Text, Object - No Bar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47800"/>
            <a:ext cx="4038600" cy="4724400"/>
          </a:xfrm>
        </p:spPr>
        <p:txBody>
          <a:bodyPr/>
          <a:lstStyle>
            <a:lvl1pPr>
              <a:defRPr sz="2800"/>
            </a:lvl1pPr>
            <a:lvl2pPr>
              <a:buSzPct val="80000"/>
              <a:buFont typeface="Courier New" pitchFamily="49" charset="0"/>
              <a:buChar char="o"/>
              <a:defRPr sz="2400"/>
            </a:lvl2pPr>
            <a:lvl3pPr>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47800"/>
            <a:ext cx="4038600" cy="4724400"/>
          </a:xfrm>
        </p:spPr>
        <p:txBody>
          <a:bodyPr/>
          <a:lstStyle>
            <a:lvl1pPr>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5" name="Rectangle 4"/>
          <p:cNvSpPr/>
          <p:nvPr userDrawn="1"/>
        </p:nvSpPr>
        <p:spPr>
          <a:xfrm>
            <a:off x="0" y="685800"/>
            <a:ext cx="9144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828800"/>
            <a:ext cx="8229600" cy="563562"/>
          </a:xfrm>
        </p:spPr>
        <p:txBody>
          <a:bodyPr/>
          <a:lstStyle>
            <a:lvl1pPr algn="ctr">
              <a:defRPr/>
            </a:lvl1pPr>
          </a:lstStyle>
          <a:p>
            <a:r>
              <a:rPr lang="en-US"/>
              <a:t>Click to edit Master title style</a:t>
            </a:r>
            <a:endParaRPr lang="en-US" dirty="0"/>
          </a:p>
        </p:txBody>
      </p:sp>
      <p:sp>
        <p:nvSpPr>
          <p:cNvPr id="3" name="Rectangle 2"/>
          <p:cNvSpPr/>
          <p:nvPr userDrawn="1"/>
        </p:nvSpPr>
        <p:spPr>
          <a:xfrm>
            <a:off x="0" y="685800"/>
            <a:ext cx="9144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0"/>
          </p:nvPr>
        </p:nvSpPr>
        <p:spPr>
          <a:xfrm>
            <a:off x="457200" y="2590800"/>
            <a:ext cx="8229600" cy="609600"/>
          </a:xfrm>
        </p:spPr>
        <p:txBody>
          <a:bodyPr>
            <a:normAutofit/>
          </a:bodyPr>
          <a:lstStyle>
            <a:lvl1pPr algn="ctr">
              <a:buNone/>
              <a:defRPr sz="2400"/>
            </a:lvl1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9.jpe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22238"/>
            <a:ext cx="8229600" cy="5635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71600"/>
            <a:ext cx="82296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Line 5"/>
          <p:cNvSpPr>
            <a:spLocks noChangeShapeType="1"/>
          </p:cNvSpPr>
          <p:nvPr/>
        </p:nvSpPr>
        <p:spPr bwMode="auto">
          <a:xfrm>
            <a:off x="0" y="758825"/>
            <a:ext cx="9144000" cy="0"/>
          </a:xfrm>
          <a:prstGeom prst="line">
            <a:avLst/>
          </a:prstGeom>
          <a:noFill/>
          <a:ln w="2857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chemeClr val="tx1"/>
              </a:solidFill>
              <a:effectLst/>
              <a:uLnTx/>
              <a:uFillTx/>
              <a:latin typeface="Arial" charset="0"/>
              <a:ea typeface="ＭＳ Ｐゴシック" pitchFamily="-109" charset="-128"/>
              <a:cs typeface="+mn-cs"/>
            </a:endParaRPr>
          </a:p>
        </p:txBody>
      </p:sp>
      <p:pic>
        <p:nvPicPr>
          <p:cNvPr id="5" name="Picture 4" descr="bluebaseline.jpg"/>
          <p:cNvPicPr>
            <a:picLocks noChangeAspect="1"/>
          </p:cNvPicPr>
          <p:nvPr/>
        </p:nvPicPr>
        <p:blipFill>
          <a:blip r:embed="rId11" cstate="print"/>
          <a:stretch>
            <a:fillRect/>
          </a:stretch>
        </p:blipFill>
        <p:spPr>
          <a:xfrm>
            <a:off x="0" y="6647688"/>
            <a:ext cx="9144000" cy="213859"/>
          </a:xfrm>
          <a:prstGeom prst="rect">
            <a:avLst/>
          </a:prstGeom>
        </p:spPr>
      </p:pic>
      <p:sp>
        <p:nvSpPr>
          <p:cNvPr id="6" name="TextBox 5"/>
          <p:cNvSpPr txBox="1"/>
          <p:nvPr/>
        </p:nvSpPr>
        <p:spPr>
          <a:xfrm>
            <a:off x="8305800" y="6629400"/>
            <a:ext cx="381000" cy="261610"/>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052F19B7-D418-4022-ADCB-81F2774CAD6C}" type="slidenum">
              <a:rPr lang="en-US" sz="1100" smtClean="0">
                <a:solidFill>
                  <a:schemeClr val="bg1"/>
                </a:solidFill>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100" dirty="0">
              <a:solidFill>
                <a:schemeClr val="bg1"/>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60" r:id="rId2"/>
    <p:sldLayoutId id="2147483650" r:id="rId3"/>
    <p:sldLayoutId id="2147483652" r:id="rId4"/>
    <p:sldLayoutId id="2147483662" r:id="rId5"/>
    <p:sldLayoutId id="2147483663" r:id="rId6"/>
    <p:sldLayoutId id="2147483669" r:id="rId7"/>
    <p:sldLayoutId id="2147483665" r:id="rId8"/>
    <p:sldLayoutId id="2147483667" r:id="rId9"/>
  </p:sldLayoutIdLst>
  <p:hf hdr="0" ftr="0" dt="0"/>
  <p:txStyles>
    <p:titleStyle>
      <a:lvl1pPr algn="l" defTabSz="914400" rtl="0" eaLnBrk="1" latinLnBrk="0"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22238"/>
            <a:ext cx="8229600" cy="5635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71600"/>
            <a:ext cx="82296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Line 5"/>
          <p:cNvSpPr>
            <a:spLocks noChangeShapeType="1"/>
          </p:cNvSpPr>
          <p:nvPr/>
        </p:nvSpPr>
        <p:spPr bwMode="auto">
          <a:xfrm>
            <a:off x="0" y="758825"/>
            <a:ext cx="9144000" cy="0"/>
          </a:xfrm>
          <a:prstGeom prst="line">
            <a:avLst/>
          </a:prstGeom>
          <a:noFill/>
          <a:ln w="2857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schemeClr val="tx1"/>
              </a:solidFill>
              <a:effectLst/>
              <a:uLnTx/>
              <a:uFillTx/>
              <a:latin typeface="Arial" charset="0"/>
              <a:ea typeface="ＭＳ Ｐゴシック" pitchFamily="-109" charset="-128"/>
              <a:cs typeface="+mn-cs"/>
            </a:endParaRPr>
          </a:p>
        </p:txBody>
      </p:sp>
      <p:pic>
        <p:nvPicPr>
          <p:cNvPr id="5" name="Picture 4" descr="bluebaseline.jpg"/>
          <p:cNvPicPr>
            <a:picLocks noChangeAspect="1"/>
          </p:cNvPicPr>
          <p:nvPr/>
        </p:nvPicPr>
        <p:blipFill>
          <a:blip r:embed="rId12" cstate="print"/>
          <a:stretch>
            <a:fillRect/>
          </a:stretch>
        </p:blipFill>
        <p:spPr>
          <a:xfrm>
            <a:off x="0" y="6647688"/>
            <a:ext cx="9144000" cy="216842"/>
          </a:xfrm>
          <a:prstGeom prst="rect">
            <a:avLst/>
          </a:prstGeom>
        </p:spPr>
      </p:pic>
      <p:sp>
        <p:nvSpPr>
          <p:cNvPr id="6" name="TextBox 5"/>
          <p:cNvSpPr txBox="1"/>
          <p:nvPr/>
        </p:nvSpPr>
        <p:spPr>
          <a:xfrm>
            <a:off x="8305800" y="6629400"/>
            <a:ext cx="381000" cy="261610"/>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052F19B7-D418-4022-ADCB-81F2774CAD6C}" type="slidenum">
              <a:rPr lang="en-US" sz="1100" smtClean="0">
                <a:solidFill>
                  <a:schemeClr val="bg1"/>
                </a:solidFill>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100" dirty="0">
              <a:solidFill>
                <a:schemeClr val="bg1"/>
              </a:solidFill>
            </a:endParaRPr>
          </a:p>
        </p:txBody>
      </p:sp>
    </p:spTree>
    <p:extLst>
      <p:ext uri="{BB962C8B-B14F-4D97-AF65-F5344CB8AC3E}">
        <p14:creationId xmlns:p14="http://schemas.microsoft.com/office/powerpoint/2010/main" val="3023354097"/>
      </p:ext>
    </p:extLst>
  </p:cSld>
  <p:clrMap bg1="dk1" tx1="lt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hdr="0" ftr="0" dt="0"/>
  <p:txStyles>
    <p:titleStyle>
      <a:lvl1pPr algn="l" defTabSz="914400" rtl="0" eaLnBrk="1" latinLnBrk="0"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hyperlink" Target="https://www.tandfonline.com/doi/full/10.1080/19401493.2020.1778788" TargetMode="External"/><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5.jpe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NREL/OpenStudio-server" TargetMode="External"/><Relationship Id="rId1" Type="http://schemas.openxmlformats.org/officeDocument/2006/relationships/slideLayout" Target="../slideLayouts/slideLayout6.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 Id="rId5" Type="http://schemas.openxmlformats.org/officeDocument/2006/relationships/image" Target="../media/image90.png"/><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6.xml"/><Relationship Id="rId5" Type="http://schemas.openxmlformats.org/officeDocument/2006/relationships/image" Target="../media/image103.png"/><Relationship Id="rId4" Type="http://schemas.openxmlformats.org/officeDocument/2006/relationships/image" Target="../media/image102.png"/></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6.xml"/><Relationship Id="rId4" Type="http://schemas.openxmlformats.org/officeDocument/2006/relationships/image" Target="../media/image109.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NREL/OpenStudio-server/tree/develop/local_setup_scripts" TargetMode="External"/><Relationship Id="rId2" Type="http://schemas.openxmlformats.org/officeDocument/2006/relationships/hyperlink" Target="https://github.com/NREL/openstudio-server-helm" TargetMode="External"/><Relationship Id="rId1" Type="http://schemas.openxmlformats.org/officeDocument/2006/relationships/slideLayout" Target="../slideLayouts/slideLayout6.xml"/><Relationship Id="rId4" Type="http://schemas.openxmlformats.org/officeDocument/2006/relationships/image" Target="../media/image110.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hyperlink" Target="https://github.com/NREL/openstudio-load-flexibility-measures-gem" TargetMode="Externa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emf"/><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72623" y="1066800"/>
            <a:ext cx="8563560" cy="762000"/>
          </a:xfrm>
        </p:spPr>
        <p:txBody>
          <a:bodyPr anchor="t">
            <a:noAutofit/>
          </a:bodyPr>
          <a:lstStyle/>
          <a:p>
            <a:pPr algn="ctr"/>
            <a:r>
              <a:rPr lang="en-US" dirty="0"/>
              <a:t>OpenStudio Analysis Framework and the</a:t>
            </a:r>
            <a:br>
              <a:rPr lang="en-US" dirty="0"/>
            </a:br>
            <a:r>
              <a:rPr lang="en-US" dirty="0"/>
              <a:t>Parametric Analysis Tool Algorithmic Mode</a:t>
            </a:r>
          </a:p>
        </p:txBody>
      </p:sp>
      <p:sp>
        <p:nvSpPr>
          <p:cNvPr id="8" name="TextBox 7"/>
          <p:cNvSpPr txBox="1"/>
          <p:nvPr/>
        </p:nvSpPr>
        <p:spPr>
          <a:xfrm>
            <a:off x="913051" y="423308"/>
            <a:ext cx="184666" cy="369332"/>
          </a:xfrm>
          <a:prstGeom prst="rect">
            <a:avLst/>
          </a:prstGeom>
          <a:noFill/>
        </p:spPr>
        <p:txBody>
          <a:bodyPr wrap="none" rtlCol="0">
            <a:spAutoFit/>
          </a:bodyPr>
          <a:lstStyle/>
          <a:p>
            <a:endParaRPr lang="en-US" dirty="0">
              <a:solidFill>
                <a:srgbClr val="0079C1"/>
              </a:solidFill>
              <a:latin typeface="Arial" pitchFamily="34" charset="0"/>
              <a:cs typeface="Arial" pitchFamily="34" charset="0"/>
            </a:endParaRPr>
          </a:p>
        </p:txBody>
      </p:sp>
      <p:pic>
        <p:nvPicPr>
          <p:cNvPr id="9" name="Picture 8" descr="nopeople_rsf_ext-b.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2150917"/>
            <a:ext cx="9144000" cy="3461905"/>
          </a:xfrm>
          <a:prstGeom prst="rect">
            <a:avLst/>
          </a:prstGeom>
        </p:spPr>
      </p:pic>
      <p:sp>
        <p:nvSpPr>
          <p:cNvPr id="6" name="Subtitle 5"/>
          <p:cNvSpPr>
            <a:spLocks noGrp="1"/>
          </p:cNvSpPr>
          <p:nvPr>
            <p:ph type="subTitle" idx="1"/>
          </p:nvPr>
        </p:nvSpPr>
        <p:spPr>
          <a:xfrm>
            <a:off x="0" y="5638800"/>
            <a:ext cx="9144001" cy="1098678"/>
          </a:xfrm>
        </p:spPr>
        <p:txBody>
          <a:bodyPr>
            <a:noAutofit/>
          </a:bodyPr>
          <a:lstStyle/>
          <a:p>
            <a:pPr algn="r">
              <a:lnSpc>
                <a:spcPct val="70000"/>
              </a:lnSpc>
              <a:spcAft>
                <a:spcPts val="600"/>
              </a:spcAft>
            </a:pPr>
            <a:r>
              <a:rPr lang="en-US" sz="2000"/>
              <a:t>Brian </a:t>
            </a:r>
            <a:r>
              <a:rPr lang="en-US" sz="2000" dirty="0"/>
              <a:t>L Ball</a:t>
            </a:r>
          </a:p>
          <a:p>
            <a:pPr algn="r">
              <a:lnSpc>
                <a:spcPct val="70000"/>
              </a:lnSpc>
              <a:spcAft>
                <a:spcPts val="600"/>
              </a:spcAft>
            </a:pPr>
            <a:r>
              <a:rPr lang="en-US" sz="2000" dirty="0"/>
              <a:t>June 30, 2023</a:t>
            </a:r>
          </a:p>
        </p:txBody>
      </p:sp>
    </p:spTree>
    <p:extLst>
      <p:ext uri="{BB962C8B-B14F-4D97-AF65-F5344CB8AC3E}">
        <p14:creationId xmlns:p14="http://schemas.microsoft.com/office/powerpoint/2010/main" val="418863003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E57195-F222-DC1D-3973-5E765D72D486}"/>
              </a:ext>
            </a:extLst>
          </p:cNvPr>
          <p:cNvSpPr txBox="1">
            <a:spLocks/>
          </p:cNvSpPr>
          <p:nvPr/>
        </p:nvSpPr>
        <p:spPr>
          <a:xfrm>
            <a:off x="86068" y="266700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PAT Algorithmic Mode</a:t>
            </a:r>
          </a:p>
        </p:txBody>
      </p:sp>
    </p:spTree>
    <p:extLst>
      <p:ext uri="{BB962C8B-B14F-4D97-AF65-F5344CB8AC3E}">
        <p14:creationId xmlns:p14="http://schemas.microsoft.com/office/powerpoint/2010/main" val="2983125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with medium confidence">
            <a:extLst>
              <a:ext uri="{FF2B5EF4-FFF2-40B4-BE49-F238E27FC236}">
                <a16:creationId xmlns:a16="http://schemas.microsoft.com/office/drawing/2014/main" id="{CC6F704C-3FBD-0EE9-FCD3-DB228E38A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57200"/>
            <a:ext cx="3219504" cy="3189213"/>
          </a:xfrm>
          <a:prstGeom prst="rect">
            <a:avLst/>
          </a:prstGeom>
        </p:spPr>
      </p:pic>
      <p:pic>
        <p:nvPicPr>
          <p:cNvPr id="9" name="Picture 8" descr="A screenshot of a computer program&#10;&#10;Description automatically generated with low confidence">
            <a:extLst>
              <a:ext uri="{FF2B5EF4-FFF2-40B4-BE49-F238E27FC236}">
                <a16:creationId xmlns:a16="http://schemas.microsoft.com/office/drawing/2014/main" id="{936FC419-E98C-EE98-7C9D-DAF951DE3B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4495800"/>
            <a:ext cx="3679318" cy="1985221"/>
          </a:xfrm>
          <a:prstGeom prst="rect">
            <a:avLst/>
          </a:prstGeom>
        </p:spPr>
      </p:pic>
      <p:sp>
        <p:nvSpPr>
          <p:cNvPr id="10" name="Title 1">
            <a:extLst>
              <a:ext uri="{FF2B5EF4-FFF2-40B4-BE49-F238E27FC236}">
                <a16:creationId xmlns:a16="http://schemas.microsoft.com/office/drawing/2014/main" id="{22100342-CD94-EBDA-57DD-48CCA3A89EF4}"/>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How to download PAT</a:t>
            </a:r>
          </a:p>
        </p:txBody>
      </p:sp>
      <p:sp>
        <p:nvSpPr>
          <p:cNvPr id="11" name="TextBox 10">
            <a:extLst>
              <a:ext uri="{FF2B5EF4-FFF2-40B4-BE49-F238E27FC236}">
                <a16:creationId xmlns:a16="http://schemas.microsoft.com/office/drawing/2014/main" id="{1187A8B3-8684-B4C9-40A4-C96506313506}"/>
              </a:ext>
            </a:extLst>
          </p:cNvPr>
          <p:cNvSpPr txBox="1"/>
          <p:nvPr/>
        </p:nvSpPr>
        <p:spPr>
          <a:xfrm>
            <a:off x="4267200" y="457200"/>
            <a:ext cx="2435731" cy="307777"/>
          </a:xfrm>
          <a:prstGeom prst="rect">
            <a:avLst/>
          </a:prstGeom>
          <a:noFill/>
        </p:spPr>
        <p:txBody>
          <a:bodyPr wrap="none" rtlCol="0">
            <a:spAutoFit/>
          </a:bodyPr>
          <a:lstStyle/>
          <a:p>
            <a:r>
              <a:rPr lang="en-US" sz="1400" dirty="0"/>
              <a:t>PAT </a:t>
            </a:r>
            <a:r>
              <a:rPr lang="en-US" sz="1400" dirty="0" err="1"/>
              <a:t>github</a:t>
            </a:r>
            <a:r>
              <a:rPr lang="en-US" sz="1400" dirty="0"/>
              <a:t> page for downloads</a:t>
            </a:r>
          </a:p>
        </p:txBody>
      </p:sp>
      <p:sp>
        <p:nvSpPr>
          <p:cNvPr id="12" name="TextBox 11">
            <a:extLst>
              <a:ext uri="{FF2B5EF4-FFF2-40B4-BE49-F238E27FC236}">
                <a16:creationId xmlns:a16="http://schemas.microsoft.com/office/drawing/2014/main" id="{437912F9-BD84-87A9-E6C0-8E5DA8EF5ABD}"/>
              </a:ext>
            </a:extLst>
          </p:cNvPr>
          <p:cNvSpPr txBox="1"/>
          <p:nvPr/>
        </p:nvSpPr>
        <p:spPr>
          <a:xfrm>
            <a:off x="4191000" y="2209800"/>
            <a:ext cx="4343400" cy="1384995"/>
          </a:xfrm>
          <a:prstGeom prst="rect">
            <a:avLst/>
          </a:prstGeom>
          <a:noFill/>
        </p:spPr>
        <p:txBody>
          <a:bodyPr wrap="square" rtlCol="0">
            <a:spAutoFit/>
          </a:bodyPr>
          <a:lstStyle/>
          <a:p>
            <a:r>
              <a:rPr lang="en-US" sz="1400" dirty="0"/>
              <a:t>PAT version is consistent with OpenStudio version</a:t>
            </a:r>
          </a:p>
          <a:p>
            <a:endParaRPr lang="en-US" sz="1400" dirty="0"/>
          </a:p>
          <a:p>
            <a:r>
              <a:rPr lang="en-US" sz="1400" dirty="0"/>
              <a:t>EnergyPlus and OpenStudio versions:</a:t>
            </a:r>
          </a:p>
          <a:p>
            <a:endParaRPr lang="en-US" sz="1400" dirty="0"/>
          </a:p>
          <a:p>
            <a:r>
              <a:rPr lang="en-US" sz="1400" dirty="0"/>
              <a:t>https://github.com/NREL/OpenStudio/wiki/OpenStudio-SDK-Version-Compatibility-Matrix</a:t>
            </a:r>
          </a:p>
        </p:txBody>
      </p:sp>
      <p:sp>
        <p:nvSpPr>
          <p:cNvPr id="13" name="TextBox 12">
            <a:extLst>
              <a:ext uri="{FF2B5EF4-FFF2-40B4-BE49-F238E27FC236}">
                <a16:creationId xmlns:a16="http://schemas.microsoft.com/office/drawing/2014/main" id="{D4FEE536-B501-2CEB-7E30-583072492BE2}"/>
              </a:ext>
            </a:extLst>
          </p:cNvPr>
          <p:cNvSpPr txBox="1"/>
          <p:nvPr/>
        </p:nvSpPr>
        <p:spPr>
          <a:xfrm>
            <a:off x="4267200" y="4976702"/>
            <a:ext cx="4343400" cy="1169551"/>
          </a:xfrm>
          <a:prstGeom prst="rect">
            <a:avLst/>
          </a:prstGeom>
          <a:noFill/>
        </p:spPr>
        <p:txBody>
          <a:bodyPr wrap="square" rtlCol="0">
            <a:spAutoFit/>
          </a:bodyPr>
          <a:lstStyle/>
          <a:p>
            <a:r>
              <a:rPr lang="en-US" sz="1400" dirty="0"/>
              <a:t>Building PAT from the code is very easy:</a:t>
            </a:r>
          </a:p>
          <a:p>
            <a:pPr marL="285750" indent="-285750">
              <a:buFont typeface="Arial" panose="020B0604020202020204" pitchFamily="34" charset="0"/>
              <a:buChar char="•"/>
            </a:pPr>
            <a:r>
              <a:rPr lang="en-US" sz="1400" dirty="0"/>
              <a:t>Install the right version of NodeJS</a:t>
            </a:r>
          </a:p>
          <a:p>
            <a:pPr marL="285750" indent="-285750">
              <a:buFont typeface="Arial" panose="020B0604020202020204" pitchFamily="34" charset="0"/>
              <a:buChar char="•"/>
            </a:pPr>
            <a:r>
              <a:rPr lang="en-US" sz="1400" dirty="0"/>
              <a:t>&gt;</a:t>
            </a:r>
            <a:r>
              <a:rPr lang="en-US" sz="1400" dirty="0" err="1"/>
              <a:t>npm</a:t>
            </a:r>
            <a:r>
              <a:rPr lang="en-US" sz="1400" dirty="0"/>
              <a:t> install</a:t>
            </a:r>
          </a:p>
          <a:p>
            <a:pPr marL="285750" indent="-285750">
              <a:buFont typeface="Arial" panose="020B0604020202020204" pitchFamily="34" charset="0"/>
              <a:buChar char="•"/>
            </a:pPr>
            <a:r>
              <a:rPr lang="en-US" sz="1400" dirty="0"/>
              <a:t>&gt;</a:t>
            </a:r>
            <a:r>
              <a:rPr lang="en-US" sz="1400" dirty="0" err="1"/>
              <a:t>npx</a:t>
            </a:r>
            <a:r>
              <a:rPr lang="en-US" sz="1400" dirty="0"/>
              <a:t> gulp </a:t>
            </a:r>
            <a:r>
              <a:rPr lang="en-US" sz="1400" dirty="0" err="1"/>
              <a:t>installDeps</a:t>
            </a:r>
            <a:endParaRPr lang="en-US" sz="1400" dirty="0"/>
          </a:p>
          <a:p>
            <a:endParaRPr lang="en-US" sz="1400" dirty="0"/>
          </a:p>
        </p:txBody>
      </p:sp>
    </p:spTree>
    <p:extLst>
      <p:ext uri="{BB962C8B-B14F-4D97-AF65-F5344CB8AC3E}">
        <p14:creationId xmlns:p14="http://schemas.microsoft.com/office/powerpoint/2010/main" val="2760173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0DD1DFC7-316F-5B9B-890A-8785AB3AE8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1055638"/>
            <a:ext cx="6477000" cy="4919182"/>
          </a:xfrm>
          <a:prstGeom prst="rect">
            <a:avLst/>
          </a:prstGeom>
        </p:spPr>
      </p:pic>
      <p:sp>
        <p:nvSpPr>
          <p:cNvPr id="9" name="Title 1">
            <a:extLst>
              <a:ext uri="{FF2B5EF4-FFF2-40B4-BE49-F238E27FC236}">
                <a16:creationId xmlns:a16="http://schemas.microsoft.com/office/drawing/2014/main" id="{A79972A8-B233-B0CC-0DC2-13CED44CD5E8}"/>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Starting PAT for the first time</a:t>
            </a:r>
          </a:p>
        </p:txBody>
      </p:sp>
      <p:sp>
        <p:nvSpPr>
          <p:cNvPr id="10" name="TextBox 9">
            <a:extLst>
              <a:ext uri="{FF2B5EF4-FFF2-40B4-BE49-F238E27FC236}">
                <a16:creationId xmlns:a16="http://schemas.microsoft.com/office/drawing/2014/main" id="{54127989-7E45-09FE-67BB-CB48114C97DC}"/>
              </a:ext>
            </a:extLst>
          </p:cNvPr>
          <p:cNvSpPr txBox="1"/>
          <p:nvPr/>
        </p:nvSpPr>
        <p:spPr>
          <a:xfrm>
            <a:off x="6781800" y="2743200"/>
            <a:ext cx="2232276" cy="1169551"/>
          </a:xfrm>
          <a:prstGeom prst="rect">
            <a:avLst/>
          </a:prstGeom>
          <a:noFill/>
        </p:spPr>
        <p:txBody>
          <a:bodyPr wrap="square" rtlCol="0">
            <a:spAutoFit/>
          </a:bodyPr>
          <a:lstStyle/>
          <a:p>
            <a:r>
              <a:rPr lang="en-US" sz="1400" dirty="0"/>
              <a:t>PAT has an internal web server which typically runs at </a:t>
            </a:r>
            <a:r>
              <a:rPr lang="en-US" sz="1400" dirty="0">
                <a:hlinkClick r:id="rId3"/>
              </a:rPr>
              <a:t>http://localhost:8080</a:t>
            </a:r>
            <a:r>
              <a:rPr lang="en-US" sz="1400" dirty="0"/>
              <a:t> and needs a firewall exception in some cases.</a:t>
            </a:r>
          </a:p>
        </p:txBody>
      </p:sp>
    </p:spTree>
    <p:extLst>
      <p:ext uri="{BB962C8B-B14F-4D97-AF65-F5344CB8AC3E}">
        <p14:creationId xmlns:p14="http://schemas.microsoft.com/office/powerpoint/2010/main" val="3027550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A21372A5-92C4-50AF-B904-63F61DA156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66032"/>
            <a:ext cx="4267200" cy="3220184"/>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BAF9697C-7714-5463-2788-30A6478A5C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3397780"/>
            <a:ext cx="4267200" cy="3231620"/>
          </a:xfrm>
          <a:prstGeom prst="rect">
            <a:avLst/>
          </a:prstGeom>
        </p:spPr>
      </p:pic>
      <p:sp>
        <p:nvSpPr>
          <p:cNvPr id="2" name="Title 1">
            <a:extLst>
              <a:ext uri="{FF2B5EF4-FFF2-40B4-BE49-F238E27FC236}">
                <a16:creationId xmlns:a16="http://schemas.microsoft.com/office/drawing/2014/main" id="{58779BFF-8D8A-F1A1-7A12-7995F8B90286}"/>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Creating a Project</a:t>
            </a:r>
          </a:p>
        </p:txBody>
      </p:sp>
      <p:sp>
        <p:nvSpPr>
          <p:cNvPr id="3" name="TextBox 2">
            <a:extLst>
              <a:ext uri="{FF2B5EF4-FFF2-40B4-BE49-F238E27FC236}">
                <a16:creationId xmlns:a16="http://schemas.microsoft.com/office/drawing/2014/main" id="{17113635-A8E1-72C7-BDCA-5C473A4BE63A}"/>
              </a:ext>
            </a:extLst>
          </p:cNvPr>
          <p:cNvSpPr txBox="1"/>
          <p:nvPr/>
        </p:nvSpPr>
        <p:spPr>
          <a:xfrm>
            <a:off x="5137470" y="1622235"/>
            <a:ext cx="3581400" cy="307777"/>
          </a:xfrm>
          <a:prstGeom prst="rect">
            <a:avLst/>
          </a:prstGeom>
          <a:noFill/>
        </p:spPr>
        <p:txBody>
          <a:bodyPr wrap="square" rtlCol="0">
            <a:spAutoFit/>
          </a:bodyPr>
          <a:lstStyle/>
          <a:p>
            <a:r>
              <a:rPr lang="en-US" sz="1400" dirty="0"/>
              <a:t>Make a new project or open an existing one</a:t>
            </a:r>
          </a:p>
        </p:txBody>
      </p:sp>
      <p:sp>
        <p:nvSpPr>
          <p:cNvPr id="4" name="TextBox 3">
            <a:extLst>
              <a:ext uri="{FF2B5EF4-FFF2-40B4-BE49-F238E27FC236}">
                <a16:creationId xmlns:a16="http://schemas.microsoft.com/office/drawing/2014/main" id="{CCEFE3FD-D460-11B6-66FF-FE4824690FDC}"/>
              </a:ext>
            </a:extLst>
          </p:cNvPr>
          <p:cNvSpPr txBox="1"/>
          <p:nvPr/>
        </p:nvSpPr>
        <p:spPr>
          <a:xfrm>
            <a:off x="5123765" y="5029200"/>
            <a:ext cx="3886200" cy="307777"/>
          </a:xfrm>
          <a:prstGeom prst="rect">
            <a:avLst/>
          </a:prstGeom>
          <a:noFill/>
        </p:spPr>
        <p:txBody>
          <a:bodyPr wrap="square" rtlCol="0">
            <a:spAutoFit/>
          </a:bodyPr>
          <a:lstStyle/>
          <a:p>
            <a:r>
              <a:rPr lang="en-US" sz="1400" dirty="0"/>
              <a:t>Name your new project</a:t>
            </a:r>
          </a:p>
        </p:txBody>
      </p:sp>
    </p:spTree>
    <p:extLst>
      <p:ext uri="{BB962C8B-B14F-4D97-AF65-F5344CB8AC3E}">
        <p14:creationId xmlns:p14="http://schemas.microsoft.com/office/powerpoint/2010/main" val="4182632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4793294-47B1-93BA-6E40-43D2303BC3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399" y="151916"/>
            <a:ext cx="4267199" cy="3222482"/>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B579415C-9BCC-0D34-2DF5-BB33DA4761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3368434"/>
            <a:ext cx="4267200" cy="3216344"/>
          </a:xfrm>
          <a:prstGeom prst="rect">
            <a:avLst/>
          </a:prstGeom>
        </p:spPr>
      </p:pic>
      <p:sp>
        <p:nvSpPr>
          <p:cNvPr id="6" name="Title 1">
            <a:extLst>
              <a:ext uri="{FF2B5EF4-FFF2-40B4-BE49-F238E27FC236}">
                <a16:creationId xmlns:a16="http://schemas.microsoft.com/office/drawing/2014/main" id="{D532935E-0C99-19CE-A64D-055B6025FD83}"/>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Creating a Project</a:t>
            </a:r>
          </a:p>
        </p:txBody>
      </p:sp>
      <p:sp>
        <p:nvSpPr>
          <p:cNvPr id="7" name="TextBox 6">
            <a:extLst>
              <a:ext uri="{FF2B5EF4-FFF2-40B4-BE49-F238E27FC236}">
                <a16:creationId xmlns:a16="http://schemas.microsoft.com/office/drawing/2014/main" id="{38646930-1F71-6226-7810-EBAE51CEE2E4}"/>
              </a:ext>
            </a:extLst>
          </p:cNvPr>
          <p:cNvSpPr txBox="1"/>
          <p:nvPr/>
        </p:nvSpPr>
        <p:spPr>
          <a:xfrm>
            <a:off x="5105400" y="1609268"/>
            <a:ext cx="3886200" cy="307777"/>
          </a:xfrm>
          <a:prstGeom prst="rect">
            <a:avLst/>
          </a:prstGeom>
          <a:noFill/>
        </p:spPr>
        <p:txBody>
          <a:bodyPr wrap="square" rtlCol="0">
            <a:spAutoFit/>
          </a:bodyPr>
          <a:lstStyle/>
          <a:p>
            <a:r>
              <a:rPr lang="en-US" sz="1400" dirty="0"/>
              <a:t>Choose (create) directory for the Project files </a:t>
            </a:r>
          </a:p>
        </p:txBody>
      </p:sp>
      <p:sp>
        <p:nvSpPr>
          <p:cNvPr id="8" name="TextBox 7">
            <a:extLst>
              <a:ext uri="{FF2B5EF4-FFF2-40B4-BE49-F238E27FC236}">
                <a16:creationId xmlns:a16="http://schemas.microsoft.com/office/drawing/2014/main" id="{33A31FC1-D3D1-29A5-8508-9E75077E62E5}"/>
              </a:ext>
            </a:extLst>
          </p:cNvPr>
          <p:cNvSpPr txBox="1"/>
          <p:nvPr/>
        </p:nvSpPr>
        <p:spPr>
          <a:xfrm>
            <a:off x="5105400" y="3276600"/>
            <a:ext cx="3886200" cy="954107"/>
          </a:xfrm>
          <a:prstGeom prst="rect">
            <a:avLst/>
          </a:prstGeom>
          <a:noFill/>
        </p:spPr>
        <p:txBody>
          <a:bodyPr wrap="square" rtlCol="0">
            <a:spAutoFit/>
          </a:bodyPr>
          <a:lstStyle/>
          <a:p>
            <a:r>
              <a:rPr lang="en-US" sz="1400" dirty="0"/>
              <a:t>The local server is OFF by default when PAT starts.</a:t>
            </a:r>
          </a:p>
          <a:p>
            <a:r>
              <a:rPr lang="en-US" sz="1400" dirty="0"/>
              <a:t>The GUI and project files are still available and can be manipulated, however they cannot be RUN until the server is started.</a:t>
            </a:r>
          </a:p>
        </p:txBody>
      </p:sp>
      <p:sp>
        <p:nvSpPr>
          <p:cNvPr id="9" name="TextBox 8">
            <a:extLst>
              <a:ext uri="{FF2B5EF4-FFF2-40B4-BE49-F238E27FC236}">
                <a16:creationId xmlns:a16="http://schemas.microsoft.com/office/drawing/2014/main" id="{3DF608F7-707E-C58F-B8E3-48EAD35503CA}"/>
              </a:ext>
            </a:extLst>
          </p:cNvPr>
          <p:cNvSpPr txBox="1"/>
          <p:nvPr/>
        </p:nvSpPr>
        <p:spPr>
          <a:xfrm>
            <a:off x="5105400" y="4663956"/>
            <a:ext cx="3886200" cy="1384995"/>
          </a:xfrm>
          <a:prstGeom prst="rect">
            <a:avLst/>
          </a:prstGeom>
          <a:noFill/>
        </p:spPr>
        <p:txBody>
          <a:bodyPr wrap="square" rtlCol="0">
            <a:spAutoFit/>
          </a:bodyPr>
          <a:lstStyle/>
          <a:p>
            <a:r>
              <a:rPr lang="en-US" sz="1400" dirty="0"/>
              <a:t>OpenStudio Workflow (OSW) section which defines the: </a:t>
            </a:r>
          </a:p>
          <a:p>
            <a:pPr marL="285750" indent="-285750">
              <a:buFont typeface="Arial" panose="020B0604020202020204" pitchFamily="34" charset="0"/>
              <a:buChar char="•"/>
            </a:pPr>
            <a:r>
              <a:rPr lang="en-US" sz="1400" dirty="0"/>
              <a:t>OpenStudio Measures</a:t>
            </a:r>
          </a:p>
          <a:p>
            <a:pPr marL="285750" indent="-285750">
              <a:buFont typeface="Arial" panose="020B0604020202020204" pitchFamily="34" charset="0"/>
              <a:buChar char="•"/>
            </a:pPr>
            <a:r>
              <a:rPr lang="en-US" sz="1400" dirty="0"/>
              <a:t>EnergyPlus Measures</a:t>
            </a:r>
          </a:p>
          <a:p>
            <a:pPr marL="285750" indent="-285750">
              <a:buFont typeface="Arial" panose="020B0604020202020204" pitchFamily="34" charset="0"/>
              <a:buChar char="•"/>
            </a:pPr>
            <a:r>
              <a:rPr lang="en-US" sz="1400" dirty="0"/>
              <a:t>Reporting Measures</a:t>
            </a:r>
          </a:p>
          <a:p>
            <a:r>
              <a:rPr lang="en-US" sz="1400" dirty="0"/>
              <a:t>and the order in which they are run.</a:t>
            </a:r>
          </a:p>
        </p:txBody>
      </p:sp>
    </p:spTree>
    <p:extLst>
      <p:ext uri="{BB962C8B-B14F-4D97-AF65-F5344CB8AC3E}">
        <p14:creationId xmlns:p14="http://schemas.microsoft.com/office/powerpoint/2010/main" val="3536030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2A4E410-9FF1-9016-53F3-9791E58EA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00584"/>
            <a:ext cx="4267200" cy="2684811"/>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2974E61D-8F29-2A59-33B6-68FEAFCBC1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672606"/>
            <a:ext cx="8001000" cy="1903425"/>
          </a:xfrm>
          <a:prstGeom prst="rect">
            <a:avLst/>
          </a:prstGeom>
        </p:spPr>
      </p:pic>
      <p:sp>
        <p:nvSpPr>
          <p:cNvPr id="8" name="Title 1">
            <a:extLst>
              <a:ext uri="{FF2B5EF4-FFF2-40B4-BE49-F238E27FC236}">
                <a16:creationId xmlns:a16="http://schemas.microsoft.com/office/drawing/2014/main" id="{7E1F3F92-4945-13B9-BD60-E57AC1A8A3ED}"/>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Setup Measures and Algorithmic Mode</a:t>
            </a:r>
          </a:p>
        </p:txBody>
      </p:sp>
      <p:sp>
        <p:nvSpPr>
          <p:cNvPr id="9" name="TextBox 8">
            <a:extLst>
              <a:ext uri="{FF2B5EF4-FFF2-40B4-BE49-F238E27FC236}">
                <a16:creationId xmlns:a16="http://schemas.microsoft.com/office/drawing/2014/main" id="{10D7D126-CB42-FDE3-BF75-8658E1EAE907}"/>
              </a:ext>
            </a:extLst>
          </p:cNvPr>
          <p:cNvSpPr txBox="1"/>
          <p:nvPr/>
        </p:nvSpPr>
        <p:spPr>
          <a:xfrm>
            <a:off x="4991100" y="445001"/>
            <a:ext cx="3886200" cy="954107"/>
          </a:xfrm>
          <a:prstGeom prst="rect">
            <a:avLst/>
          </a:prstGeom>
          <a:noFill/>
        </p:spPr>
        <p:txBody>
          <a:bodyPr wrap="square" rtlCol="0">
            <a:spAutoFit/>
          </a:bodyPr>
          <a:lstStyle/>
          <a:p>
            <a:r>
              <a:rPr lang="en-US" sz="1400" dirty="0"/>
              <a:t>Choose the directory where PAT will look to find your Measures.  When Measures are added to your PAT project, a copy of them will be added to the Measures directory in the PAT project.</a:t>
            </a:r>
          </a:p>
        </p:txBody>
      </p:sp>
      <p:pic>
        <p:nvPicPr>
          <p:cNvPr id="11" name="Picture 10" descr="A screenshot of a computer&#10;&#10;Description automatically generated">
            <a:extLst>
              <a:ext uri="{FF2B5EF4-FFF2-40B4-BE49-F238E27FC236}">
                <a16:creationId xmlns:a16="http://schemas.microsoft.com/office/drawing/2014/main" id="{E8600249-49E1-388D-6FB2-CDB947C494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3999" y="1600200"/>
            <a:ext cx="3258467" cy="1447800"/>
          </a:xfrm>
          <a:prstGeom prst="rect">
            <a:avLst/>
          </a:prstGeom>
        </p:spPr>
      </p:pic>
      <p:sp>
        <p:nvSpPr>
          <p:cNvPr id="12" name="TextBox 11">
            <a:extLst>
              <a:ext uri="{FF2B5EF4-FFF2-40B4-BE49-F238E27FC236}">
                <a16:creationId xmlns:a16="http://schemas.microsoft.com/office/drawing/2014/main" id="{D0A67CFF-8BB5-829F-28F9-1E10F2AED7CE}"/>
              </a:ext>
            </a:extLst>
          </p:cNvPr>
          <p:cNvSpPr txBox="1"/>
          <p:nvPr/>
        </p:nvSpPr>
        <p:spPr>
          <a:xfrm>
            <a:off x="457200" y="5755465"/>
            <a:ext cx="3886200" cy="307777"/>
          </a:xfrm>
          <a:prstGeom prst="rect">
            <a:avLst/>
          </a:prstGeom>
          <a:noFill/>
        </p:spPr>
        <p:txBody>
          <a:bodyPr wrap="square" rtlCol="0">
            <a:spAutoFit/>
          </a:bodyPr>
          <a:lstStyle/>
          <a:p>
            <a:r>
              <a:rPr lang="en-US" sz="1400" dirty="0"/>
              <a:t>Change from Manual to Algorithmic mode.</a:t>
            </a:r>
          </a:p>
        </p:txBody>
      </p:sp>
    </p:spTree>
    <p:extLst>
      <p:ext uri="{BB962C8B-B14F-4D97-AF65-F5344CB8AC3E}">
        <p14:creationId xmlns:p14="http://schemas.microsoft.com/office/powerpoint/2010/main" val="1278433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C06CF673-E9EC-AAAF-CE70-434EE82DD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914400"/>
            <a:ext cx="4221846" cy="5197290"/>
          </a:xfrm>
          <a:prstGeom prst="rect">
            <a:avLst/>
          </a:prstGeom>
        </p:spPr>
      </p:pic>
      <p:sp>
        <p:nvSpPr>
          <p:cNvPr id="4" name="Title 1">
            <a:extLst>
              <a:ext uri="{FF2B5EF4-FFF2-40B4-BE49-F238E27FC236}">
                <a16:creationId xmlns:a16="http://schemas.microsoft.com/office/drawing/2014/main" id="{4263D543-E8A4-DE82-30B4-AF1D98DA5D93}"/>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Available Algorithms</a:t>
            </a:r>
          </a:p>
        </p:txBody>
      </p:sp>
      <p:sp>
        <p:nvSpPr>
          <p:cNvPr id="5" name="TextBox 4">
            <a:extLst>
              <a:ext uri="{FF2B5EF4-FFF2-40B4-BE49-F238E27FC236}">
                <a16:creationId xmlns:a16="http://schemas.microsoft.com/office/drawing/2014/main" id="{9833850B-6D57-653A-E3B8-BF149076B6A4}"/>
              </a:ext>
            </a:extLst>
          </p:cNvPr>
          <p:cNvSpPr txBox="1"/>
          <p:nvPr/>
        </p:nvSpPr>
        <p:spPr>
          <a:xfrm>
            <a:off x="4952999" y="530423"/>
            <a:ext cx="3886200" cy="2677656"/>
          </a:xfrm>
          <a:prstGeom prst="rect">
            <a:avLst/>
          </a:prstGeom>
          <a:noFill/>
        </p:spPr>
        <p:txBody>
          <a:bodyPr wrap="square" rtlCol="0">
            <a:spAutoFit/>
          </a:bodyPr>
          <a:lstStyle/>
          <a:p>
            <a:r>
              <a:rPr lang="en-US" sz="1400" dirty="0"/>
              <a:t>These are the Algorithms that will work in OSAF.</a:t>
            </a:r>
          </a:p>
          <a:p>
            <a:endParaRPr lang="en-US" sz="1400" dirty="0"/>
          </a:p>
          <a:p>
            <a:r>
              <a:rPr lang="en-US" sz="1400" dirty="0"/>
              <a:t>‘Single Run’ is the only one that will work with PAT Local Server.  All the others will require a remote OSAF cluster.  This is because all the algorithms are in the RServe container, which is not packaged with PAT.</a:t>
            </a:r>
          </a:p>
          <a:p>
            <a:endParaRPr lang="en-US" sz="1400" dirty="0"/>
          </a:p>
          <a:p>
            <a:r>
              <a:rPr lang="en-US" sz="1400" dirty="0"/>
              <a:t>Description of the Algorithms and OSAF:</a:t>
            </a:r>
          </a:p>
          <a:p>
            <a:r>
              <a:rPr lang="en-US" sz="1400" dirty="0">
                <a:hlinkClick r:id="rId3"/>
              </a:rPr>
              <a:t>https://www.tandfonline.com/doi/full/10.1080/19401493.2020.1778788</a:t>
            </a:r>
            <a:endParaRPr lang="en-US" sz="1400" dirty="0"/>
          </a:p>
          <a:p>
            <a:endParaRPr lang="en-US" sz="1400" dirty="0"/>
          </a:p>
        </p:txBody>
      </p:sp>
      <p:pic>
        <p:nvPicPr>
          <p:cNvPr id="6" name="Picture 5">
            <a:extLst>
              <a:ext uri="{FF2B5EF4-FFF2-40B4-BE49-F238E27FC236}">
                <a16:creationId xmlns:a16="http://schemas.microsoft.com/office/drawing/2014/main" id="{E53DCF64-924A-6F1D-B59D-A91C99DEB4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5657264" y="3876644"/>
            <a:ext cx="2477671" cy="2194877"/>
          </a:xfrm>
          <a:prstGeom prst="rect">
            <a:avLst/>
          </a:prstGeom>
          <a:noFill/>
          <a:ln>
            <a:noFill/>
          </a:ln>
        </p:spPr>
      </p:pic>
      <p:sp>
        <p:nvSpPr>
          <p:cNvPr id="7" name="TextBox 6">
            <a:extLst>
              <a:ext uri="{FF2B5EF4-FFF2-40B4-BE49-F238E27FC236}">
                <a16:creationId xmlns:a16="http://schemas.microsoft.com/office/drawing/2014/main" id="{431FE1DD-F6E9-8590-0E1F-7585D5392D66}"/>
              </a:ext>
            </a:extLst>
          </p:cNvPr>
          <p:cNvSpPr txBox="1"/>
          <p:nvPr/>
        </p:nvSpPr>
        <p:spPr>
          <a:xfrm>
            <a:off x="6057900" y="6019800"/>
            <a:ext cx="1676400" cy="307777"/>
          </a:xfrm>
          <a:prstGeom prst="rect">
            <a:avLst/>
          </a:prstGeom>
          <a:noFill/>
        </p:spPr>
        <p:txBody>
          <a:bodyPr wrap="square" rtlCol="0">
            <a:spAutoFit/>
          </a:bodyPr>
          <a:lstStyle/>
          <a:p>
            <a:r>
              <a:rPr lang="en-US" sz="1400" dirty="0"/>
              <a:t>OSAF architecture </a:t>
            </a:r>
          </a:p>
        </p:txBody>
      </p:sp>
    </p:spTree>
    <p:extLst>
      <p:ext uri="{BB962C8B-B14F-4D97-AF65-F5344CB8AC3E}">
        <p14:creationId xmlns:p14="http://schemas.microsoft.com/office/powerpoint/2010/main" val="3812820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low confidence">
            <a:extLst>
              <a:ext uri="{FF2B5EF4-FFF2-40B4-BE49-F238E27FC236}">
                <a16:creationId xmlns:a16="http://schemas.microsoft.com/office/drawing/2014/main" id="{B14270BF-9B1D-927F-32B0-ADC4B17F4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600331"/>
            <a:ext cx="8229600" cy="1990469"/>
          </a:xfrm>
          <a:prstGeom prst="rect">
            <a:avLst/>
          </a:prstGeom>
        </p:spPr>
      </p:pic>
      <p:pic>
        <p:nvPicPr>
          <p:cNvPr id="7" name="Picture 6" descr="A screenshot of a computer&#10;&#10;Description automatically generated with low confidence">
            <a:extLst>
              <a:ext uri="{FF2B5EF4-FFF2-40B4-BE49-F238E27FC236}">
                <a16:creationId xmlns:a16="http://schemas.microsoft.com/office/drawing/2014/main" id="{E4218559-2512-75BB-DBEE-5C5B93ADE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94" y="3177924"/>
            <a:ext cx="6477000" cy="1623829"/>
          </a:xfrm>
          <a:prstGeom prst="rect">
            <a:avLst/>
          </a:prstGeom>
        </p:spPr>
      </p:pic>
      <p:sp>
        <p:nvSpPr>
          <p:cNvPr id="8" name="Title 1">
            <a:extLst>
              <a:ext uri="{FF2B5EF4-FFF2-40B4-BE49-F238E27FC236}">
                <a16:creationId xmlns:a16="http://schemas.microsoft.com/office/drawing/2014/main" id="{2372979D-D6DA-8C59-FD03-2803118D056E}"/>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Algorithm Settings</a:t>
            </a:r>
          </a:p>
        </p:txBody>
      </p:sp>
      <p:sp>
        <p:nvSpPr>
          <p:cNvPr id="10" name="TextBox 9">
            <a:extLst>
              <a:ext uri="{FF2B5EF4-FFF2-40B4-BE49-F238E27FC236}">
                <a16:creationId xmlns:a16="http://schemas.microsoft.com/office/drawing/2014/main" id="{9586158E-0BD5-340C-9CBC-3594F19C4810}"/>
              </a:ext>
            </a:extLst>
          </p:cNvPr>
          <p:cNvSpPr txBox="1"/>
          <p:nvPr/>
        </p:nvSpPr>
        <p:spPr>
          <a:xfrm>
            <a:off x="117863" y="2669141"/>
            <a:ext cx="8382000" cy="307777"/>
          </a:xfrm>
          <a:prstGeom prst="rect">
            <a:avLst/>
          </a:prstGeom>
          <a:noFill/>
        </p:spPr>
        <p:txBody>
          <a:bodyPr wrap="square">
            <a:spAutoFit/>
          </a:bodyPr>
          <a:lstStyle/>
          <a:p>
            <a:r>
              <a:rPr lang="en-US" sz="1400" dirty="0"/>
              <a:t>Set Algorithm to ‘Single Run’       Choose base OSM           Choose Default Weather File </a:t>
            </a:r>
          </a:p>
        </p:txBody>
      </p:sp>
      <p:sp>
        <p:nvSpPr>
          <p:cNvPr id="11" name="TextBox 10">
            <a:extLst>
              <a:ext uri="{FF2B5EF4-FFF2-40B4-BE49-F238E27FC236}">
                <a16:creationId xmlns:a16="http://schemas.microsoft.com/office/drawing/2014/main" id="{CA0A1FDB-B049-F844-5A59-0591F9DC2AC1}"/>
              </a:ext>
            </a:extLst>
          </p:cNvPr>
          <p:cNvSpPr txBox="1"/>
          <p:nvPr/>
        </p:nvSpPr>
        <p:spPr>
          <a:xfrm>
            <a:off x="186388" y="4789144"/>
            <a:ext cx="8382000" cy="1169551"/>
          </a:xfrm>
          <a:prstGeom prst="rect">
            <a:avLst/>
          </a:prstGeom>
          <a:noFill/>
        </p:spPr>
        <p:txBody>
          <a:bodyPr wrap="square">
            <a:spAutoFit/>
          </a:bodyPr>
          <a:lstStyle/>
          <a:p>
            <a:r>
              <a:rPr lang="en-US" sz="1400" dirty="0"/>
              <a:t>Algorithm settings for Single Run can be ignored.</a:t>
            </a:r>
          </a:p>
          <a:p>
            <a:pPr marL="285750" indent="-285750">
              <a:buFont typeface="Arial" panose="020B0604020202020204" pitchFamily="34" charset="0"/>
              <a:buChar char="•"/>
            </a:pPr>
            <a:r>
              <a:rPr lang="en-US" sz="1400" b="1" dirty="0"/>
              <a:t>Seed</a:t>
            </a:r>
            <a:r>
              <a:rPr lang="en-US" sz="1400" dirty="0"/>
              <a:t> is for random number generator in sampling-based methods</a:t>
            </a:r>
          </a:p>
          <a:p>
            <a:pPr marL="285750" indent="-285750">
              <a:buFont typeface="Arial" panose="020B0604020202020204" pitchFamily="34" charset="0"/>
              <a:buChar char="•"/>
            </a:pPr>
            <a:r>
              <a:rPr lang="en-US" sz="1400" b="1" dirty="0"/>
              <a:t>Debug Messages </a:t>
            </a:r>
            <a:r>
              <a:rPr lang="en-US" sz="1400" dirty="0"/>
              <a:t>are algorithm debug outputs</a:t>
            </a:r>
          </a:p>
          <a:p>
            <a:pPr marL="285750" indent="-285750">
              <a:buFont typeface="Arial" panose="020B0604020202020204" pitchFamily="34" charset="0"/>
              <a:buChar char="•"/>
            </a:pPr>
            <a:r>
              <a:rPr lang="en-US" sz="1400" b="1" dirty="0"/>
              <a:t>Failed F Value </a:t>
            </a:r>
            <a:r>
              <a:rPr lang="en-US" sz="1400" dirty="0"/>
              <a:t>is the return value if a simulation fails.  Optimization typically wants a large value so algo will ignore run.  Sensitivity Analysis typically wants ZERO so fails don’t skew results as an outlier</a:t>
            </a:r>
          </a:p>
        </p:txBody>
      </p:sp>
    </p:spTree>
    <p:extLst>
      <p:ext uri="{BB962C8B-B14F-4D97-AF65-F5344CB8AC3E}">
        <p14:creationId xmlns:p14="http://schemas.microsoft.com/office/powerpoint/2010/main" val="1354258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96B31C08-8F37-20BB-2DC9-DDA0437B2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09600"/>
            <a:ext cx="7342253" cy="4495800"/>
          </a:xfrm>
          <a:prstGeom prst="rect">
            <a:avLst/>
          </a:prstGeom>
        </p:spPr>
      </p:pic>
      <p:sp>
        <p:nvSpPr>
          <p:cNvPr id="4" name="Title 1">
            <a:extLst>
              <a:ext uri="{FF2B5EF4-FFF2-40B4-BE49-F238E27FC236}">
                <a16:creationId xmlns:a16="http://schemas.microsoft.com/office/drawing/2014/main" id="{4DEB2C11-4F62-F4B1-AECC-94D3FD194F02}"/>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Advanced OpenStudio CLI settings</a:t>
            </a:r>
          </a:p>
        </p:txBody>
      </p:sp>
      <p:sp>
        <p:nvSpPr>
          <p:cNvPr id="5" name="TextBox 4">
            <a:extLst>
              <a:ext uri="{FF2B5EF4-FFF2-40B4-BE49-F238E27FC236}">
                <a16:creationId xmlns:a16="http://schemas.microsoft.com/office/drawing/2014/main" id="{C15B68B8-F80E-1A1F-F7A8-F9B3BE7C3C85}"/>
              </a:ext>
            </a:extLst>
          </p:cNvPr>
          <p:cNvSpPr txBox="1"/>
          <p:nvPr/>
        </p:nvSpPr>
        <p:spPr>
          <a:xfrm>
            <a:off x="152400" y="5181600"/>
            <a:ext cx="8382000" cy="1600438"/>
          </a:xfrm>
          <a:prstGeom prst="rect">
            <a:avLst/>
          </a:prstGeom>
          <a:noFill/>
        </p:spPr>
        <p:txBody>
          <a:bodyPr wrap="square">
            <a:spAutoFit/>
          </a:bodyPr>
          <a:lstStyle/>
          <a:p>
            <a:pPr marL="285750" indent="-285750">
              <a:buFont typeface="Arial" panose="020B0604020202020204" pitchFamily="34" charset="0"/>
              <a:buChar char="•"/>
            </a:pPr>
            <a:r>
              <a:rPr lang="en-US" sz="1400" dirty="0"/>
              <a:t>--debug and --verbose are options that get used in the OpenStudio CLI call at runtime.  These can turn off the </a:t>
            </a:r>
            <a:r>
              <a:rPr lang="en-US" sz="1400" dirty="0" err="1"/>
              <a:t>runnerRegisterInfo</a:t>
            </a:r>
            <a:r>
              <a:rPr lang="en-US" sz="1400" dirty="0"/>
              <a:t>() type statements in Measures.</a:t>
            </a:r>
          </a:p>
          <a:p>
            <a:pPr marL="285750" indent="-285750">
              <a:buFont typeface="Arial" panose="020B0604020202020204" pitchFamily="34" charset="0"/>
              <a:buChar char="•"/>
            </a:pPr>
            <a:r>
              <a:rPr lang="en-US" sz="1400" dirty="0"/>
              <a:t>Download .zip, .</a:t>
            </a:r>
            <a:r>
              <a:rPr lang="en-US" sz="1400" dirty="0" err="1"/>
              <a:t>osw</a:t>
            </a:r>
            <a:r>
              <a:rPr lang="en-US" sz="1400" dirty="0"/>
              <a:t>, .</a:t>
            </a:r>
            <a:r>
              <a:rPr lang="en-US" sz="1400" dirty="0" err="1"/>
              <a:t>osm</a:t>
            </a:r>
            <a:r>
              <a:rPr lang="en-US" sz="1400" dirty="0"/>
              <a:t> can turn off the internal rest API transfer of large results files from workers to the web server and increase production runtime performance for large scale problems.</a:t>
            </a:r>
          </a:p>
          <a:p>
            <a:pPr marL="285750" indent="-285750">
              <a:buFont typeface="Arial" panose="020B0604020202020204" pitchFamily="34" charset="0"/>
              <a:buChar char="•"/>
            </a:pPr>
            <a:r>
              <a:rPr lang="en-US" sz="1400" dirty="0"/>
              <a:t>Custom Timeouts for runtime, initialization and uploading results (8 hour default).</a:t>
            </a:r>
          </a:p>
          <a:p>
            <a:pPr marL="285750" indent="-285750">
              <a:buFont typeface="Arial" panose="020B0604020202020204" pitchFamily="34" charset="0"/>
              <a:buChar char="•"/>
            </a:pPr>
            <a:r>
              <a:rPr lang="en-US" sz="1400" dirty="0"/>
              <a:t>Custom gems via </a:t>
            </a:r>
            <a:r>
              <a:rPr lang="en-US" sz="1400" dirty="0" err="1"/>
              <a:t>Gemfile</a:t>
            </a:r>
            <a:r>
              <a:rPr lang="en-US" sz="1400" dirty="0"/>
              <a:t> vs server scripts </a:t>
            </a:r>
          </a:p>
          <a:p>
            <a:endParaRPr lang="en-US" sz="1400" dirty="0"/>
          </a:p>
        </p:txBody>
      </p:sp>
    </p:spTree>
    <p:extLst>
      <p:ext uri="{BB962C8B-B14F-4D97-AF65-F5344CB8AC3E}">
        <p14:creationId xmlns:p14="http://schemas.microsoft.com/office/powerpoint/2010/main" val="1177496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low confidence">
            <a:extLst>
              <a:ext uri="{FF2B5EF4-FFF2-40B4-BE49-F238E27FC236}">
                <a16:creationId xmlns:a16="http://schemas.microsoft.com/office/drawing/2014/main" id="{C5DC6A49-C9A1-4101-3DB3-C2C83D76C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09600"/>
            <a:ext cx="7391400" cy="2280510"/>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9B4A8EC5-359B-AC5E-14F7-D133C12C5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4419600"/>
            <a:ext cx="4983912" cy="2034716"/>
          </a:xfrm>
          <a:prstGeom prst="rect">
            <a:avLst/>
          </a:prstGeom>
        </p:spPr>
      </p:pic>
      <p:sp>
        <p:nvSpPr>
          <p:cNvPr id="6" name="Title 1">
            <a:extLst>
              <a:ext uri="{FF2B5EF4-FFF2-40B4-BE49-F238E27FC236}">
                <a16:creationId xmlns:a16="http://schemas.microsoft.com/office/drawing/2014/main" id="{D641C169-3DB5-2159-447A-7914469C773F}"/>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Additional or Supporting Files</a:t>
            </a:r>
          </a:p>
        </p:txBody>
      </p:sp>
      <p:sp>
        <p:nvSpPr>
          <p:cNvPr id="7" name="TextBox 6">
            <a:extLst>
              <a:ext uri="{FF2B5EF4-FFF2-40B4-BE49-F238E27FC236}">
                <a16:creationId xmlns:a16="http://schemas.microsoft.com/office/drawing/2014/main" id="{6D7D693C-CAB5-FD0A-BE8E-15ADC58115AB}"/>
              </a:ext>
            </a:extLst>
          </p:cNvPr>
          <p:cNvSpPr txBox="1"/>
          <p:nvPr/>
        </p:nvSpPr>
        <p:spPr>
          <a:xfrm>
            <a:off x="152400" y="2932782"/>
            <a:ext cx="8382000" cy="1384995"/>
          </a:xfrm>
          <a:prstGeom prst="rect">
            <a:avLst/>
          </a:prstGeom>
          <a:noFill/>
        </p:spPr>
        <p:txBody>
          <a:bodyPr wrap="square">
            <a:spAutoFit/>
          </a:bodyPr>
          <a:lstStyle/>
          <a:p>
            <a:r>
              <a:rPr lang="en-US" sz="1400" dirty="0"/>
              <a:t>Additional or supporting files, like metered data for calibration, weather files for location changes, </a:t>
            </a:r>
            <a:r>
              <a:rPr lang="en-US" sz="1400" dirty="0" err="1"/>
              <a:t>etc</a:t>
            </a:r>
            <a:r>
              <a:rPr lang="en-US" sz="1400" dirty="0"/>
              <a:t> can be added. Select a local directory that has the data and the name you want the directory to be called in the server.</a:t>
            </a:r>
          </a:p>
          <a:p>
            <a:r>
              <a:rPr lang="en-US" sz="1400" dirty="0"/>
              <a:t>The runtime path, from a measure to that directory in the server, is ‘</a:t>
            </a:r>
            <a:r>
              <a:rPr lang="en-US" sz="1400" dirty="0">
                <a:solidFill>
                  <a:srgbClr val="FF0000"/>
                </a:solidFill>
              </a:rPr>
              <a:t>../../../lib/data/</a:t>
            </a:r>
            <a:r>
              <a:rPr lang="en-US" sz="1400" dirty="0" err="1"/>
              <a:t>electric_calibrate.json</a:t>
            </a:r>
            <a:r>
              <a:rPr lang="en-US" sz="1400" dirty="0"/>
              <a:t>’  </a:t>
            </a:r>
          </a:p>
          <a:p>
            <a:endParaRPr lang="en-US" sz="1400" dirty="0"/>
          </a:p>
          <a:p>
            <a:r>
              <a:rPr lang="en-US" sz="1400" dirty="0"/>
              <a:t>As an example, the local ‘</a:t>
            </a:r>
            <a:r>
              <a:rPr lang="en-US" sz="1400" dirty="0">
                <a:solidFill>
                  <a:srgbClr val="FF0000"/>
                </a:solidFill>
              </a:rPr>
              <a:t>Data</a:t>
            </a:r>
            <a:r>
              <a:rPr lang="en-US" sz="1400" dirty="0"/>
              <a:t>’ directory contains the ‘</a:t>
            </a:r>
            <a:r>
              <a:rPr lang="en-US" sz="1400" dirty="0" err="1"/>
              <a:t>electric_calibration.json</a:t>
            </a:r>
            <a:r>
              <a:rPr lang="en-US" sz="1400" dirty="0"/>
              <a:t>’ file and gets transferred to the ‘</a:t>
            </a:r>
            <a:r>
              <a:rPr lang="en-US" sz="1400" dirty="0">
                <a:solidFill>
                  <a:srgbClr val="FF0000"/>
                </a:solidFill>
              </a:rPr>
              <a:t>/lib/data</a:t>
            </a:r>
            <a:r>
              <a:rPr lang="en-US" sz="1400" dirty="0"/>
              <a:t>’ directory.</a:t>
            </a:r>
          </a:p>
        </p:txBody>
      </p:sp>
    </p:spTree>
    <p:extLst>
      <p:ext uri="{BB962C8B-B14F-4D97-AF65-F5344CB8AC3E}">
        <p14:creationId xmlns:p14="http://schemas.microsoft.com/office/powerpoint/2010/main" val="3282260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18872"/>
            <a:ext cx="9067800" cy="566928"/>
          </a:xfrm>
          <a:prstGeom prst="rect">
            <a:avLst/>
          </a:prstGeom>
        </p:spPr>
        <p:txBody>
          <a:bodyPr vert="horz" lIns="91440" tIns="45720" rIns="91440" bIns="45720" rtlCol="0" anchor="ctr">
            <a:normAutofit fontScale="8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rgbClr val="000000"/>
              </a:solidFill>
              <a:effectLst/>
              <a:uLnTx/>
              <a:uFillTx/>
              <a:latin typeface="Calibri"/>
              <a:ea typeface="+mj-ea"/>
              <a:cs typeface="+mj-cs"/>
            </a:endParaRPr>
          </a:p>
        </p:txBody>
      </p:sp>
      <p:sp>
        <p:nvSpPr>
          <p:cNvPr id="3" name="Title 1"/>
          <p:cNvSpPr txBox="1">
            <a:spLocks/>
          </p:cNvSpPr>
          <p:nvPr/>
        </p:nvSpPr>
        <p:spPr>
          <a:xfrm>
            <a:off x="0" y="0"/>
            <a:ext cx="8229600" cy="563562"/>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b="1" kern="1200">
                <a:solidFill>
                  <a:schemeClr val="tx1"/>
                </a:solidFill>
                <a:latin typeface="+mj-lt"/>
                <a:ea typeface="+mj-ea"/>
                <a:cs typeface="+mj-cs"/>
              </a:defRPr>
            </a:lvl1pPr>
          </a:lstStyle>
          <a:p>
            <a:pPr lvl="0">
              <a:defRPr/>
            </a:pPr>
            <a:r>
              <a:rPr lang="en-US" sz="2800" dirty="0" err="1">
                <a:solidFill>
                  <a:schemeClr val="accent1"/>
                </a:solidFill>
              </a:rPr>
              <a:t>OpenStudio</a:t>
            </a:r>
            <a:r>
              <a:rPr lang="en-US" sz="2800" dirty="0">
                <a:solidFill>
                  <a:schemeClr val="accent1"/>
                </a:solidFill>
              </a:rPr>
              <a:t> Analysis Framework (OSAF) </a:t>
            </a:r>
            <a:endParaRPr kumimoji="0" lang="en-US" sz="2800" b="1" i="0" u="none" strike="noStrike" kern="1200" cap="none" spc="0" normalizeH="0" baseline="0" noProof="0" dirty="0">
              <a:ln>
                <a:noFill/>
              </a:ln>
              <a:solidFill>
                <a:schemeClr val="accent1"/>
              </a:solidFill>
              <a:effectLst/>
              <a:uLnTx/>
              <a:uFillTx/>
              <a:latin typeface="Calibri"/>
              <a:ea typeface="+mj-ea"/>
              <a:cs typeface="+mj-cs"/>
            </a:endParaRPr>
          </a:p>
        </p:txBody>
      </p:sp>
      <p:sp>
        <p:nvSpPr>
          <p:cNvPr id="4" name="Content Placeholder 5"/>
          <p:cNvSpPr txBox="1">
            <a:spLocks/>
          </p:cNvSpPr>
          <p:nvPr/>
        </p:nvSpPr>
        <p:spPr>
          <a:xfrm>
            <a:off x="0" y="840018"/>
            <a:ext cx="8686800" cy="213178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ct val="20000"/>
              </a:spcBef>
              <a:buSzPct val="80000"/>
              <a:buFont typeface="Courier New" pitchFamily="49" charset="0"/>
              <a:buChar char="o"/>
              <a:defRPr sz="2400" kern="1200">
                <a:solidFill>
                  <a:schemeClr val="tx1"/>
                </a:solidFill>
                <a:latin typeface="+mn-lt"/>
                <a:ea typeface="+mn-ea"/>
                <a:cs typeface="+mn-cs"/>
              </a:defRPr>
            </a:lvl2pPr>
            <a:lvl3pPr marL="1258888" indent="-344488" algn="l" defTabSz="914400" rtl="0" eaLnBrk="1" latinLnBrk="0" hangingPunct="1">
              <a:spcBef>
                <a:spcPct val="20000"/>
              </a:spcBef>
              <a:buFont typeface="Calibri"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1800" b="0" dirty="0"/>
              <a:t>NREL’s OpenStudio Analysis Framework is a scalable web-based analysis and distributed computing tool intended to make the creation and analysis of building energy models accessible to architects, engineers, designers and policy makers. </a:t>
            </a:r>
            <a:endParaRPr lang="en-US" sz="1800" b="0" dirty="0">
              <a:solidFill>
                <a:srgbClr val="FF0000"/>
              </a:solidFill>
            </a:endParaRPr>
          </a:p>
          <a:p>
            <a:r>
              <a:rPr lang="en-US" sz="1800" b="0" dirty="0"/>
              <a:t>The codebase is open source (</a:t>
            </a:r>
            <a:r>
              <a:rPr lang="en-US" sz="1400" b="0" dirty="0">
                <a:hlinkClick r:id="rId2"/>
              </a:rPr>
              <a:t>https://github.com/NREL/OpenStudio-server</a:t>
            </a:r>
            <a:r>
              <a:rPr lang="en-US" sz="1400" b="0" dirty="0"/>
              <a:t>)</a:t>
            </a:r>
            <a:r>
              <a:rPr lang="en-US" sz="1800" b="0" dirty="0"/>
              <a:t> with an API and Command Line Interface (CLI) enabling users and private sector organizations to more easily use and integrate scalable analytic tools into their own solutions. </a:t>
            </a:r>
          </a:p>
        </p:txBody>
      </p:sp>
      <p:sp>
        <p:nvSpPr>
          <p:cNvPr id="5" name="Content Placeholder 10"/>
          <p:cNvSpPr txBox="1">
            <a:spLocks/>
          </p:cNvSpPr>
          <p:nvPr/>
        </p:nvSpPr>
        <p:spPr>
          <a:xfrm>
            <a:off x="4398041" y="3964218"/>
            <a:ext cx="3789825" cy="27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0" name="TextBox 9">
            <a:extLst>
              <a:ext uri="{FF2B5EF4-FFF2-40B4-BE49-F238E27FC236}">
                <a16:creationId xmlns:a16="http://schemas.microsoft.com/office/drawing/2014/main" id="{9A2A8B49-E16B-47F2-9381-308802BE9969}"/>
              </a:ext>
            </a:extLst>
          </p:cNvPr>
          <p:cNvSpPr txBox="1"/>
          <p:nvPr/>
        </p:nvSpPr>
        <p:spPr>
          <a:xfrm>
            <a:off x="76200" y="2665274"/>
            <a:ext cx="88392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Many private sector and government organizations have demonstrated success using this analysis platform, either through its existing algorithmic and visualization capabilities or linking the large-scale simulation results to external visualization and analytic tools.</a:t>
            </a:r>
            <a:endParaRPr lang="en-US" dirty="0">
              <a:solidFill>
                <a:srgbClr val="000000"/>
              </a:solidFill>
            </a:endParaRPr>
          </a:p>
          <a:p>
            <a:endParaRPr lang="en-US" dirty="0"/>
          </a:p>
        </p:txBody>
      </p:sp>
      <p:pic>
        <p:nvPicPr>
          <p:cNvPr id="7" name="Picture 6" descr="Graphical user interface, text, application, email&#10;&#10;Description automatically generated">
            <a:extLst>
              <a:ext uri="{FF2B5EF4-FFF2-40B4-BE49-F238E27FC236}">
                <a16:creationId xmlns:a16="http://schemas.microsoft.com/office/drawing/2014/main" id="{9D34007E-858A-459C-9B1C-E00B3DEB3DFA}"/>
              </a:ext>
            </a:extLst>
          </p:cNvPr>
          <p:cNvPicPr>
            <a:picLocks noChangeAspect="1"/>
          </p:cNvPicPr>
          <p:nvPr/>
        </p:nvPicPr>
        <p:blipFill>
          <a:blip r:embed="rId3"/>
          <a:stretch>
            <a:fillRect/>
          </a:stretch>
        </p:blipFill>
        <p:spPr>
          <a:xfrm>
            <a:off x="381000" y="3810000"/>
            <a:ext cx="4886828" cy="2577913"/>
          </a:xfrm>
          <a:prstGeom prst="rect">
            <a:avLst/>
          </a:prstGeom>
        </p:spPr>
      </p:pic>
      <p:sp>
        <p:nvSpPr>
          <p:cNvPr id="6" name="TextBox 5">
            <a:extLst>
              <a:ext uri="{FF2B5EF4-FFF2-40B4-BE49-F238E27FC236}">
                <a16:creationId xmlns:a16="http://schemas.microsoft.com/office/drawing/2014/main" id="{DD02BA19-E399-83BE-B4B5-B3140B53CD00}"/>
              </a:ext>
            </a:extLst>
          </p:cNvPr>
          <p:cNvSpPr txBox="1"/>
          <p:nvPr/>
        </p:nvSpPr>
        <p:spPr>
          <a:xfrm>
            <a:off x="6542288" y="4559349"/>
            <a:ext cx="2079224" cy="1938992"/>
          </a:xfrm>
          <a:prstGeom prst="rect">
            <a:avLst/>
          </a:prstGeom>
          <a:noFill/>
        </p:spPr>
        <p:txBody>
          <a:bodyPr wrap="none" rtlCol="0">
            <a:spAutoFit/>
          </a:bodyPr>
          <a:lstStyle/>
          <a:p>
            <a:pPr marL="0" indent="0">
              <a:buNone/>
            </a:pPr>
            <a:r>
              <a:rPr lang="en-US" sz="2000" b="0" dirty="0"/>
              <a:t>Nicholas Long</a:t>
            </a:r>
          </a:p>
          <a:p>
            <a:r>
              <a:rPr lang="en-US" sz="2000" dirty="0"/>
              <a:t>Katherine Fleming</a:t>
            </a:r>
            <a:endParaRPr lang="en-US" sz="2000" b="0" dirty="0"/>
          </a:p>
          <a:p>
            <a:pPr marL="0" indent="0">
              <a:buNone/>
            </a:pPr>
            <a:r>
              <a:rPr lang="en-US" sz="2000" b="0" dirty="0"/>
              <a:t>Brian Ball</a:t>
            </a:r>
          </a:p>
          <a:p>
            <a:r>
              <a:rPr lang="en-US" sz="2000" dirty="0"/>
              <a:t>Tim Coleman</a:t>
            </a:r>
          </a:p>
          <a:p>
            <a:r>
              <a:rPr lang="en-US" sz="2000" dirty="0"/>
              <a:t>Anya Peterson</a:t>
            </a:r>
          </a:p>
          <a:p>
            <a:r>
              <a:rPr lang="en-US" sz="2000" dirty="0"/>
              <a:t>Ry Horsey</a:t>
            </a:r>
          </a:p>
        </p:txBody>
      </p:sp>
      <p:pic>
        <p:nvPicPr>
          <p:cNvPr id="8" name="Picture 7" descr="Graphical user interface, text&#10;&#10;Description automatically generated">
            <a:extLst>
              <a:ext uri="{FF2B5EF4-FFF2-40B4-BE49-F238E27FC236}">
                <a16:creationId xmlns:a16="http://schemas.microsoft.com/office/drawing/2014/main" id="{8F785679-C328-B412-629E-8C36DA68F64F}"/>
              </a:ext>
            </a:extLst>
          </p:cNvPr>
          <p:cNvPicPr>
            <a:picLocks noChangeAspect="1"/>
          </p:cNvPicPr>
          <p:nvPr/>
        </p:nvPicPr>
        <p:blipFill>
          <a:blip r:embed="rId4"/>
          <a:stretch>
            <a:fillRect/>
          </a:stretch>
        </p:blipFill>
        <p:spPr>
          <a:xfrm>
            <a:off x="6096000" y="4154697"/>
            <a:ext cx="2971800" cy="404652"/>
          </a:xfrm>
          <a:prstGeom prst="rect">
            <a:avLst/>
          </a:prstGeom>
        </p:spPr>
      </p:pic>
      <p:pic>
        <p:nvPicPr>
          <p:cNvPr id="11" name="Graphic 10">
            <a:extLst>
              <a:ext uri="{FF2B5EF4-FFF2-40B4-BE49-F238E27FC236}">
                <a16:creationId xmlns:a16="http://schemas.microsoft.com/office/drawing/2014/main" id="{D94A8E8E-22E0-FF06-12F6-70A85492E4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77200" y="0"/>
            <a:ext cx="936076" cy="864070"/>
          </a:xfrm>
          <a:prstGeom prst="rect">
            <a:avLst/>
          </a:prstGeom>
        </p:spPr>
      </p:pic>
    </p:spTree>
    <p:extLst>
      <p:ext uri="{BB962C8B-B14F-4D97-AF65-F5344CB8AC3E}">
        <p14:creationId xmlns:p14="http://schemas.microsoft.com/office/powerpoint/2010/main" val="3065644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119C6040-86D9-A061-0E8D-53828B608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505200"/>
            <a:ext cx="5833437" cy="2466408"/>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8C4C2F49-8FAC-1938-FB40-915B7E2DBF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609600"/>
            <a:ext cx="5206043" cy="2046107"/>
          </a:xfrm>
          <a:prstGeom prst="rect">
            <a:avLst/>
          </a:prstGeom>
        </p:spPr>
      </p:pic>
      <p:sp>
        <p:nvSpPr>
          <p:cNvPr id="6" name="Title 1">
            <a:extLst>
              <a:ext uri="{FF2B5EF4-FFF2-40B4-BE49-F238E27FC236}">
                <a16:creationId xmlns:a16="http://schemas.microsoft.com/office/drawing/2014/main" id="{3EB11B81-B6E4-61DC-DA7C-1C8E23D74EB1}"/>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Adding Measures to a Project</a:t>
            </a:r>
          </a:p>
        </p:txBody>
      </p:sp>
      <p:sp>
        <p:nvSpPr>
          <p:cNvPr id="7" name="TextBox 6">
            <a:extLst>
              <a:ext uri="{FF2B5EF4-FFF2-40B4-BE49-F238E27FC236}">
                <a16:creationId xmlns:a16="http://schemas.microsoft.com/office/drawing/2014/main" id="{4DC5D8AA-1559-8FE4-A42D-5C2F58B9154A}"/>
              </a:ext>
            </a:extLst>
          </p:cNvPr>
          <p:cNvSpPr txBox="1"/>
          <p:nvPr/>
        </p:nvSpPr>
        <p:spPr>
          <a:xfrm>
            <a:off x="6017607" y="294927"/>
            <a:ext cx="3048000" cy="3108543"/>
          </a:xfrm>
          <a:prstGeom prst="rect">
            <a:avLst/>
          </a:prstGeom>
          <a:noFill/>
        </p:spPr>
        <p:txBody>
          <a:bodyPr wrap="square" rtlCol="0">
            <a:spAutoFit/>
          </a:bodyPr>
          <a:lstStyle/>
          <a:p>
            <a:endParaRPr lang="en-US" sz="1400" dirty="0"/>
          </a:p>
          <a:p>
            <a:r>
              <a:rPr lang="en-US" sz="1400" dirty="0"/>
              <a:t>Check for updates will compare your local project measures with your </a:t>
            </a:r>
            <a:r>
              <a:rPr lang="en-US" sz="1400" dirty="0" err="1"/>
              <a:t>MyMeasures</a:t>
            </a:r>
            <a:r>
              <a:rPr lang="en-US" sz="1400" dirty="0"/>
              <a:t> folder and look for differences.</a:t>
            </a:r>
          </a:p>
          <a:p>
            <a:endParaRPr lang="en-US" sz="1400" dirty="0"/>
          </a:p>
          <a:p>
            <a:endParaRPr lang="en-US" sz="1400" dirty="0"/>
          </a:p>
          <a:p>
            <a:r>
              <a:rPr lang="en-US" sz="1400" dirty="0"/>
              <a:t>Add Measures to the project by clicking the green </a:t>
            </a:r>
            <a:r>
              <a:rPr lang="en-US" sz="1400" dirty="0">
                <a:solidFill>
                  <a:schemeClr val="bg1"/>
                </a:solidFill>
                <a:highlight>
                  <a:srgbClr val="00FF00"/>
                </a:highlight>
              </a:rPr>
              <a:t>+ Add Measure</a:t>
            </a:r>
            <a:r>
              <a:rPr lang="en-US" sz="1400" dirty="0">
                <a:solidFill>
                  <a:schemeClr val="bg1"/>
                </a:solidFill>
              </a:rPr>
              <a:t> </a:t>
            </a:r>
            <a:r>
              <a:rPr lang="en-US" sz="1400" dirty="0"/>
              <a:t>button</a:t>
            </a:r>
          </a:p>
          <a:p>
            <a:endParaRPr lang="en-US" sz="1400" dirty="0"/>
          </a:p>
          <a:p>
            <a:r>
              <a:rPr lang="en-US" sz="1400" dirty="0"/>
              <a:t>A list of Measures will show and click the Add </a:t>
            </a:r>
            <a:r>
              <a:rPr lang="en-US" sz="1400" dirty="0">
                <a:highlight>
                  <a:srgbClr val="00FFFF"/>
                </a:highlight>
              </a:rPr>
              <a:t>+</a:t>
            </a:r>
            <a:r>
              <a:rPr lang="en-US" sz="1400" dirty="0">
                <a:solidFill>
                  <a:srgbClr val="0070C0"/>
                </a:solidFill>
              </a:rPr>
              <a:t> </a:t>
            </a:r>
            <a:r>
              <a:rPr lang="en-US" sz="1400" dirty="0"/>
              <a:t>symbol to include in the project.</a:t>
            </a:r>
          </a:p>
          <a:p>
            <a:endParaRPr lang="en-US" sz="1400" dirty="0"/>
          </a:p>
        </p:txBody>
      </p:sp>
    </p:spTree>
    <p:extLst>
      <p:ext uri="{BB962C8B-B14F-4D97-AF65-F5344CB8AC3E}">
        <p14:creationId xmlns:p14="http://schemas.microsoft.com/office/powerpoint/2010/main" val="865863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6A571BA0-F7CA-B144-9DDF-8DA4E3335B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828448"/>
            <a:ext cx="6477000" cy="1598342"/>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73E51AF7-6CE3-96AD-A625-81B9C9969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581400"/>
            <a:ext cx="6498380" cy="1648981"/>
          </a:xfrm>
          <a:prstGeom prst="rect">
            <a:avLst/>
          </a:prstGeom>
        </p:spPr>
      </p:pic>
      <p:sp>
        <p:nvSpPr>
          <p:cNvPr id="2" name="Title 1">
            <a:extLst>
              <a:ext uri="{FF2B5EF4-FFF2-40B4-BE49-F238E27FC236}">
                <a16:creationId xmlns:a16="http://schemas.microsoft.com/office/drawing/2014/main" id="{117B0231-968E-AE09-D648-124072BCE0A1}"/>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Adding Measures to a Project</a:t>
            </a:r>
          </a:p>
        </p:txBody>
      </p:sp>
      <p:sp>
        <p:nvSpPr>
          <p:cNvPr id="6" name="TextBox 5">
            <a:extLst>
              <a:ext uri="{FF2B5EF4-FFF2-40B4-BE49-F238E27FC236}">
                <a16:creationId xmlns:a16="http://schemas.microsoft.com/office/drawing/2014/main" id="{1F3587D4-B36A-3A13-1B4E-0F1397D6CFBA}"/>
              </a:ext>
            </a:extLst>
          </p:cNvPr>
          <p:cNvSpPr txBox="1"/>
          <p:nvPr/>
        </p:nvSpPr>
        <p:spPr>
          <a:xfrm>
            <a:off x="228600" y="2688310"/>
            <a:ext cx="7239000" cy="523220"/>
          </a:xfrm>
          <a:prstGeom prst="rect">
            <a:avLst/>
          </a:prstGeom>
          <a:noFill/>
        </p:spPr>
        <p:txBody>
          <a:bodyPr wrap="square">
            <a:spAutoFit/>
          </a:bodyPr>
          <a:lstStyle/>
          <a:p>
            <a:r>
              <a:rPr lang="en-US" sz="1400" dirty="0"/>
              <a:t>A green check mark indicates a successful copy of the measure to your project Measure folder and addition to the </a:t>
            </a:r>
            <a:r>
              <a:rPr lang="en-US" sz="1400" dirty="0" err="1"/>
              <a:t>PAT.json</a:t>
            </a:r>
            <a:r>
              <a:rPr lang="en-US" sz="1400" dirty="0"/>
              <a:t> </a:t>
            </a:r>
          </a:p>
        </p:txBody>
      </p:sp>
    </p:spTree>
    <p:extLst>
      <p:ext uri="{BB962C8B-B14F-4D97-AF65-F5344CB8AC3E}">
        <p14:creationId xmlns:p14="http://schemas.microsoft.com/office/powerpoint/2010/main" val="2278414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with low confidence">
            <a:extLst>
              <a:ext uri="{FF2B5EF4-FFF2-40B4-BE49-F238E27FC236}">
                <a16:creationId xmlns:a16="http://schemas.microsoft.com/office/drawing/2014/main" id="{5E02D10F-25B1-26D7-0D2E-524A41371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609600"/>
            <a:ext cx="6509070" cy="2079017"/>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900CC1F5-415D-9254-4ED9-C860B049D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419600"/>
            <a:ext cx="6446259" cy="2116476"/>
          </a:xfrm>
          <a:prstGeom prst="rect">
            <a:avLst/>
          </a:prstGeom>
        </p:spPr>
      </p:pic>
      <p:sp>
        <p:nvSpPr>
          <p:cNvPr id="10" name="Title 1">
            <a:extLst>
              <a:ext uri="{FF2B5EF4-FFF2-40B4-BE49-F238E27FC236}">
                <a16:creationId xmlns:a16="http://schemas.microsoft.com/office/drawing/2014/main" id="{6688EF81-7A38-C4A4-F303-9FC8881360F3}"/>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Adding Measures to a Project</a:t>
            </a:r>
          </a:p>
        </p:txBody>
      </p:sp>
      <p:sp>
        <p:nvSpPr>
          <p:cNvPr id="11" name="TextBox 10">
            <a:extLst>
              <a:ext uri="{FF2B5EF4-FFF2-40B4-BE49-F238E27FC236}">
                <a16:creationId xmlns:a16="http://schemas.microsoft.com/office/drawing/2014/main" id="{DD35FDD2-6BBE-A1EE-D3D2-9E831731DE30}"/>
              </a:ext>
            </a:extLst>
          </p:cNvPr>
          <p:cNvSpPr txBox="1"/>
          <p:nvPr/>
        </p:nvSpPr>
        <p:spPr>
          <a:xfrm>
            <a:off x="304800" y="2951946"/>
            <a:ext cx="7239000" cy="954107"/>
          </a:xfrm>
          <a:prstGeom prst="rect">
            <a:avLst/>
          </a:prstGeom>
          <a:noFill/>
        </p:spPr>
        <p:txBody>
          <a:bodyPr wrap="square">
            <a:spAutoFit/>
          </a:bodyPr>
          <a:lstStyle/>
          <a:p>
            <a:r>
              <a:rPr lang="en-US" sz="1400" dirty="0"/>
              <a:t>The Measures should show up in the project GUI like they are above.  Clicking the &gt; for the measure will reveal its arguments and the ‘duplicate Measure’ button to make another copy of the measure in the workflow.  We can use this to setup the electric and gas utility data for a calibration example.  One measure will setup electric, the other gas. </a:t>
            </a:r>
          </a:p>
        </p:txBody>
      </p:sp>
    </p:spTree>
    <p:extLst>
      <p:ext uri="{BB962C8B-B14F-4D97-AF65-F5344CB8AC3E}">
        <p14:creationId xmlns:p14="http://schemas.microsoft.com/office/powerpoint/2010/main" val="2554242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EBA2845-4E7C-FD0A-9B8A-D31B5050A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762000"/>
            <a:ext cx="4724400" cy="5688387"/>
          </a:xfrm>
          <a:prstGeom prst="rect">
            <a:avLst/>
          </a:prstGeom>
        </p:spPr>
      </p:pic>
      <p:sp>
        <p:nvSpPr>
          <p:cNvPr id="4" name="Title 1">
            <a:extLst>
              <a:ext uri="{FF2B5EF4-FFF2-40B4-BE49-F238E27FC236}">
                <a16:creationId xmlns:a16="http://schemas.microsoft.com/office/drawing/2014/main" id="{537E59B7-7C97-F640-19CF-2842573DFEFD}"/>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Configuring Measure Arguments</a:t>
            </a:r>
          </a:p>
        </p:txBody>
      </p:sp>
      <p:sp>
        <p:nvSpPr>
          <p:cNvPr id="5" name="TextBox 4">
            <a:extLst>
              <a:ext uri="{FF2B5EF4-FFF2-40B4-BE49-F238E27FC236}">
                <a16:creationId xmlns:a16="http://schemas.microsoft.com/office/drawing/2014/main" id="{F43EAFF2-D024-45AF-29FD-E8416AA6A497}"/>
              </a:ext>
            </a:extLst>
          </p:cNvPr>
          <p:cNvSpPr txBox="1"/>
          <p:nvPr/>
        </p:nvSpPr>
        <p:spPr>
          <a:xfrm>
            <a:off x="5105400" y="457200"/>
            <a:ext cx="3886200" cy="2677656"/>
          </a:xfrm>
          <a:prstGeom prst="rect">
            <a:avLst/>
          </a:prstGeom>
          <a:noFill/>
        </p:spPr>
        <p:txBody>
          <a:bodyPr wrap="square">
            <a:spAutoFit/>
          </a:bodyPr>
          <a:lstStyle/>
          <a:p>
            <a:r>
              <a:rPr lang="en-US" sz="1400" dirty="0"/>
              <a:t>Configure the Measure Arguments for the </a:t>
            </a:r>
          </a:p>
          <a:p>
            <a:r>
              <a:rPr lang="en-US" sz="1400" dirty="0"/>
              <a:t>‘Add Monthly JSON Utility Data’ measure, which takes </a:t>
            </a:r>
            <a:r>
              <a:rPr lang="en-US" sz="1400" dirty="0" err="1"/>
              <a:t>json</a:t>
            </a:r>
            <a:r>
              <a:rPr lang="en-US" sz="1400" dirty="0"/>
              <a:t> data and makes an OS Utility Bill Object.</a:t>
            </a:r>
          </a:p>
          <a:p>
            <a:endParaRPr lang="en-US" sz="1400" dirty="0"/>
          </a:p>
          <a:p>
            <a:endParaRPr lang="en-US" sz="1400" dirty="0"/>
          </a:p>
          <a:p>
            <a:endParaRPr lang="en-US" sz="1400" dirty="0"/>
          </a:p>
          <a:p>
            <a:endParaRPr lang="en-US" sz="1400" dirty="0"/>
          </a:p>
          <a:p>
            <a:r>
              <a:rPr lang="en-US" sz="1400" dirty="0"/>
              <a:t>The relative path to the metered data from this measure at runtime is: ‘../../../lib/data/</a:t>
            </a:r>
            <a:r>
              <a:rPr lang="en-US" sz="1400" dirty="0" err="1"/>
              <a:t>electric_calibrate.json</a:t>
            </a:r>
            <a:r>
              <a:rPr lang="en-US" sz="1400" dirty="0"/>
              <a:t>’</a:t>
            </a:r>
          </a:p>
          <a:p>
            <a:endParaRPr lang="en-US" sz="1400" dirty="0"/>
          </a:p>
          <a:p>
            <a:endParaRPr lang="en-US" sz="1400" dirty="0"/>
          </a:p>
        </p:txBody>
      </p:sp>
      <p:sp>
        <p:nvSpPr>
          <p:cNvPr id="6" name="TextBox 5">
            <a:extLst>
              <a:ext uri="{FF2B5EF4-FFF2-40B4-BE49-F238E27FC236}">
                <a16:creationId xmlns:a16="http://schemas.microsoft.com/office/drawing/2014/main" id="{766F1A03-1D59-234F-A25B-9BECA63526A5}"/>
              </a:ext>
            </a:extLst>
          </p:cNvPr>
          <p:cNvSpPr txBox="1"/>
          <p:nvPr/>
        </p:nvSpPr>
        <p:spPr>
          <a:xfrm>
            <a:off x="5105400" y="4876800"/>
            <a:ext cx="3318263" cy="1600438"/>
          </a:xfrm>
          <a:prstGeom prst="rect">
            <a:avLst/>
          </a:prstGeom>
          <a:noFill/>
        </p:spPr>
        <p:txBody>
          <a:bodyPr wrap="square">
            <a:spAutoFit/>
          </a:bodyPr>
          <a:lstStyle/>
          <a:p>
            <a:r>
              <a:rPr lang="en-US" sz="1400" dirty="0"/>
              <a:t>The first copy of this measure, we want to remove any existing Utility Bill data objects in the model.  The second copy we don’t.</a:t>
            </a:r>
          </a:p>
          <a:p>
            <a:endParaRPr lang="en-US" sz="1400" dirty="0"/>
          </a:p>
          <a:p>
            <a:r>
              <a:rPr lang="en-US" sz="1400" dirty="0"/>
              <a:t>Set the </a:t>
            </a:r>
            <a:r>
              <a:rPr lang="en-US" sz="1400" dirty="0" err="1"/>
              <a:t>RunPeriod</a:t>
            </a:r>
            <a:r>
              <a:rPr lang="en-US" sz="1400" dirty="0"/>
              <a:t> object to use the dates in the measure, which correspond to the data </a:t>
            </a:r>
          </a:p>
        </p:txBody>
      </p:sp>
    </p:spTree>
    <p:extLst>
      <p:ext uri="{BB962C8B-B14F-4D97-AF65-F5344CB8AC3E}">
        <p14:creationId xmlns:p14="http://schemas.microsoft.com/office/powerpoint/2010/main" val="3660140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7666FCB7-3966-1944-3F1A-074283F31C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390" y="766883"/>
            <a:ext cx="6858000" cy="1747717"/>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04E3BC03-595C-DB76-E881-59A5906703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390" y="2780267"/>
            <a:ext cx="5715000" cy="3620533"/>
          </a:xfrm>
          <a:prstGeom prst="rect">
            <a:avLst/>
          </a:prstGeom>
        </p:spPr>
      </p:pic>
      <p:sp>
        <p:nvSpPr>
          <p:cNvPr id="6" name="Title 1">
            <a:extLst>
              <a:ext uri="{FF2B5EF4-FFF2-40B4-BE49-F238E27FC236}">
                <a16:creationId xmlns:a16="http://schemas.microsoft.com/office/drawing/2014/main" id="{364F1E55-0D61-C3D5-42C6-F85BA7B56BFC}"/>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Creating Output Variables</a:t>
            </a:r>
          </a:p>
        </p:txBody>
      </p:sp>
      <p:sp>
        <p:nvSpPr>
          <p:cNvPr id="7" name="TextBox 6">
            <a:extLst>
              <a:ext uri="{FF2B5EF4-FFF2-40B4-BE49-F238E27FC236}">
                <a16:creationId xmlns:a16="http://schemas.microsoft.com/office/drawing/2014/main" id="{AB192FFC-F888-454D-4DD3-E747A0CFEBD5}"/>
              </a:ext>
            </a:extLst>
          </p:cNvPr>
          <p:cNvSpPr txBox="1"/>
          <p:nvPr/>
        </p:nvSpPr>
        <p:spPr>
          <a:xfrm>
            <a:off x="6172200" y="3733800"/>
            <a:ext cx="2819400" cy="738664"/>
          </a:xfrm>
          <a:prstGeom prst="rect">
            <a:avLst/>
          </a:prstGeom>
          <a:noFill/>
        </p:spPr>
        <p:txBody>
          <a:bodyPr wrap="square">
            <a:spAutoFit/>
          </a:bodyPr>
          <a:lstStyle/>
          <a:p>
            <a:r>
              <a:rPr lang="en-US" sz="1400" dirty="0"/>
              <a:t>Select the Calibration Report and choose the CVRSME and NMBE for electric and gas.</a:t>
            </a:r>
          </a:p>
        </p:txBody>
      </p:sp>
    </p:spTree>
    <p:extLst>
      <p:ext uri="{BB962C8B-B14F-4D97-AF65-F5344CB8AC3E}">
        <p14:creationId xmlns:p14="http://schemas.microsoft.com/office/powerpoint/2010/main" val="1244089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D39BA28-D55E-2F31-240F-D016F1569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1" y="734223"/>
            <a:ext cx="5867400" cy="2541802"/>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CBF38902-C402-F3FC-FB7E-C682E7AEF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1" y="3810000"/>
            <a:ext cx="6324600" cy="1984965"/>
          </a:xfrm>
          <a:prstGeom prst="rect">
            <a:avLst/>
          </a:prstGeom>
        </p:spPr>
      </p:pic>
      <p:sp>
        <p:nvSpPr>
          <p:cNvPr id="8" name="Title 1">
            <a:extLst>
              <a:ext uri="{FF2B5EF4-FFF2-40B4-BE49-F238E27FC236}">
                <a16:creationId xmlns:a16="http://schemas.microsoft.com/office/drawing/2014/main" id="{C48D4781-59D8-B12D-5561-14EC9A7B524F}"/>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Creating Output Variables</a:t>
            </a:r>
          </a:p>
        </p:txBody>
      </p:sp>
      <p:sp>
        <p:nvSpPr>
          <p:cNvPr id="9" name="TextBox 8">
            <a:extLst>
              <a:ext uri="{FF2B5EF4-FFF2-40B4-BE49-F238E27FC236}">
                <a16:creationId xmlns:a16="http://schemas.microsoft.com/office/drawing/2014/main" id="{63670A99-E2D6-9453-263C-7E71B6D163AD}"/>
              </a:ext>
            </a:extLst>
          </p:cNvPr>
          <p:cNvSpPr txBox="1"/>
          <p:nvPr/>
        </p:nvSpPr>
        <p:spPr>
          <a:xfrm>
            <a:off x="6248400" y="1371600"/>
            <a:ext cx="2819400" cy="954107"/>
          </a:xfrm>
          <a:prstGeom prst="rect">
            <a:avLst/>
          </a:prstGeom>
          <a:noFill/>
        </p:spPr>
        <p:txBody>
          <a:bodyPr wrap="square">
            <a:spAutoFit/>
          </a:bodyPr>
          <a:lstStyle/>
          <a:p>
            <a:r>
              <a:rPr lang="en-US" sz="1400" dirty="0"/>
              <a:t>The Measure and the variables should show up as Outputs now.</a:t>
            </a:r>
          </a:p>
          <a:p>
            <a:endParaRPr lang="en-US" sz="1400" dirty="0"/>
          </a:p>
          <a:p>
            <a:r>
              <a:rPr lang="en-US" sz="1400" dirty="0"/>
              <a:t>Toggle them as Objective Functions</a:t>
            </a:r>
          </a:p>
        </p:txBody>
      </p:sp>
      <p:sp>
        <p:nvSpPr>
          <p:cNvPr id="10" name="TextBox 9">
            <a:extLst>
              <a:ext uri="{FF2B5EF4-FFF2-40B4-BE49-F238E27FC236}">
                <a16:creationId xmlns:a16="http://schemas.microsoft.com/office/drawing/2014/main" id="{2C9CEF0C-3777-D161-9308-D0E16E060AD3}"/>
              </a:ext>
            </a:extLst>
          </p:cNvPr>
          <p:cNvSpPr txBox="1"/>
          <p:nvPr/>
        </p:nvSpPr>
        <p:spPr>
          <a:xfrm>
            <a:off x="6629400" y="4433150"/>
            <a:ext cx="2514600" cy="1169551"/>
          </a:xfrm>
          <a:prstGeom prst="rect">
            <a:avLst/>
          </a:prstGeom>
          <a:noFill/>
        </p:spPr>
        <p:txBody>
          <a:bodyPr wrap="square">
            <a:spAutoFit/>
          </a:bodyPr>
          <a:lstStyle/>
          <a:p>
            <a:r>
              <a:rPr lang="en-US" sz="1400" dirty="0"/>
              <a:t>For Multi-objective problems, </a:t>
            </a:r>
          </a:p>
          <a:p>
            <a:r>
              <a:rPr lang="en-US" sz="1400" dirty="0"/>
              <a:t>You can assign them to different groups.  The L2 Norm will be applied to all the outputs in a group.</a:t>
            </a:r>
          </a:p>
        </p:txBody>
      </p:sp>
    </p:spTree>
    <p:extLst>
      <p:ext uri="{BB962C8B-B14F-4D97-AF65-F5344CB8AC3E}">
        <p14:creationId xmlns:p14="http://schemas.microsoft.com/office/powerpoint/2010/main" val="2565414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low confidence">
            <a:extLst>
              <a:ext uri="{FF2B5EF4-FFF2-40B4-BE49-F238E27FC236}">
                <a16:creationId xmlns:a16="http://schemas.microsoft.com/office/drawing/2014/main" id="{5220C726-B34C-D43E-3AA0-26532AD1A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96" y="509506"/>
            <a:ext cx="6616296" cy="221956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39D0B8D-22EA-727D-D9B8-F487167E6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657422"/>
            <a:ext cx="3688400" cy="2057578"/>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7EF498C4-724F-7FAF-E0B6-D87755C984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3703031"/>
            <a:ext cx="4088385" cy="1935769"/>
          </a:xfrm>
          <a:prstGeom prst="rect">
            <a:avLst/>
          </a:prstGeom>
        </p:spPr>
      </p:pic>
      <p:sp>
        <p:nvSpPr>
          <p:cNvPr id="8" name="Title 1">
            <a:extLst>
              <a:ext uri="{FF2B5EF4-FFF2-40B4-BE49-F238E27FC236}">
                <a16:creationId xmlns:a16="http://schemas.microsoft.com/office/drawing/2014/main" id="{D8DF7A95-127F-A29C-9DCE-AE4AB7519FFF}"/>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Starting Local Server</a:t>
            </a:r>
          </a:p>
        </p:txBody>
      </p:sp>
      <p:sp>
        <p:nvSpPr>
          <p:cNvPr id="9" name="TextBox 8">
            <a:extLst>
              <a:ext uri="{FF2B5EF4-FFF2-40B4-BE49-F238E27FC236}">
                <a16:creationId xmlns:a16="http://schemas.microsoft.com/office/drawing/2014/main" id="{09583373-9632-FA70-F982-C332AD8E887A}"/>
              </a:ext>
            </a:extLst>
          </p:cNvPr>
          <p:cNvSpPr txBox="1"/>
          <p:nvPr/>
        </p:nvSpPr>
        <p:spPr>
          <a:xfrm>
            <a:off x="457200" y="2893359"/>
            <a:ext cx="7162800" cy="523220"/>
          </a:xfrm>
          <a:prstGeom prst="rect">
            <a:avLst/>
          </a:prstGeom>
          <a:noFill/>
        </p:spPr>
        <p:txBody>
          <a:bodyPr wrap="square">
            <a:spAutoFit/>
          </a:bodyPr>
          <a:lstStyle/>
          <a:p>
            <a:r>
              <a:rPr lang="en-US" sz="1400" dirty="0"/>
              <a:t>Select Run on Cloud, then use Server Tools to start the local server.</a:t>
            </a:r>
          </a:p>
          <a:p>
            <a:r>
              <a:rPr lang="en-US" sz="1400" dirty="0"/>
              <a:t>This can take a while, depending on your computer and resources.</a:t>
            </a:r>
          </a:p>
        </p:txBody>
      </p:sp>
    </p:spTree>
    <p:extLst>
      <p:ext uri="{BB962C8B-B14F-4D97-AF65-F5344CB8AC3E}">
        <p14:creationId xmlns:p14="http://schemas.microsoft.com/office/powerpoint/2010/main" val="2328563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0A8B0DB9-704F-E982-CE2B-3F791F79AE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62000"/>
            <a:ext cx="5350096" cy="4876800"/>
          </a:xfrm>
          <a:prstGeom prst="rect">
            <a:avLst/>
          </a:prstGeom>
        </p:spPr>
      </p:pic>
      <p:pic>
        <p:nvPicPr>
          <p:cNvPr id="5" name="Picture 4" descr="A picture containing text, font, number, screenshot&#10;&#10;Description automatically generated">
            <a:extLst>
              <a:ext uri="{FF2B5EF4-FFF2-40B4-BE49-F238E27FC236}">
                <a16:creationId xmlns:a16="http://schemas.microsoft.com/office/drawing/2014/main" id="{0829FEC9-705F-B799-132C-21BFA41C2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5334000"/>
            <a:ext cx="4031237" cy="953403"/>
          </a:xfrm>
          <a:prstGeom prst="rect">
            <a:avLst/>
          </a:prstGeom>
        </p:spPr>
      </p:pic>
      <p:sp>
        <p:nvSpPr>
          <p:cNvPr id="6" name="Title 1">
            <a:extLst>
              <a:ext uri="{FF2B5EF4-FFF2-40B4-BE49-F238E27FC236}">
                <a16:creationId xmlns:a16="http://schemas.microsoft.com/office/drawing/2014/main" id="{3E6DB383-4C9E-EA27-3813-409023DB77E4}"/>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Starting Local Server</a:t>
            </a:r>
          </a:p>
        </p:txBody>
      </p:sp>
      <p:sp>
        <p:nvSpPr>
          <p:cNvPr id="7" name="TextBox 6">
            <a:extLst>
              <a:ext uri="{FF2B5EF4-FFF2-40B4-BE49-F238E27FC236}">
                <a16:creationId xmlns:a16="http://schemas.microsoft.com/office/drawing/2014/main" id="{8D1A7E64-D561-EFCF-6057-D852CCCC5116}"/>
              </a:ext>
            </a:extLst>
          </p:cNvPr>
          <p:cNvSpPr txBox="1"/>
          <p:nvPr/>
        </p:nvSpPr>
        <p:spPr>
          <a:xfrm>
            <a:off x="5410200" y="3352800"/>
            <a:ext cx="3193037" cy="1600438"/>
          </a:xfrm>
          <a:prstGeom prst="rect">
            <a:avLst/>
          </a:prstGeom>
          <a:noFill/>
        </p:spPr>
        <p:txBody>
          <a:bodyPr wrap="square">
            <a:spAutoFit/>
          </a:bodyPr>
          <a:lstStyle/>
          <a:p>
            <a:r>
              <a:rPr lang="en-US" sz="1400" dirty="0"/>
              <a:t>You may need to allow it a firewall exception.</a:t>
            </a:r>
          </a:p>
          <a:p>
            <a:endParaRPr lang="en-US" sz="1400" dirty="0"/>
          </a:p>
          <a:p>
            <a:r>
              <a:rPr lang="en-US" sz="1400" dirty="0"/>
              <a:t>You should also see several Ruby interpreter processes in task manager.  These are the server and worker processes.</a:t>
            </a:r>
          </a:p>
        </p:txBody>
      </p:sp>
    </p:spTree>
    <p:extLst>
      <p:ext uri="{BB962C8B-B14F-4D97-AF65-F5344CB8AC3E}">
        <p14:creationId xmlns:p14="http://schemas.microsoft.com/office/powerpoint/2010/main" val="3931024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02227B09-3665-68D8-CE21-2A0D1EE72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068" y="3877417"/>
            <a:ext cx="8534400" cy="1989983"/>
          </a:xfrm>
          <a:prstGeom prst="rect">
            <a:avLst/>
          </a:prstGeom>
        </p:spPr>
      </p:pic>
      <p:pic>
        <p:nvPicPr>
          <p:cNvPr id="9" name="Picture 8">
            <a:extLst>
              <a:ext uri="{FF2B5EF4-FFF2-40B4-BE49-F238E27FC236}">
                <a16:creationId xmlns:a16="http://schemas.microsoft.com/office/drawing/2014/main" id="{1AEDA713-974A-B254-44B2-0D095D1758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066" y="5858922"/>
            <a:ext cx="6782557" cy="701402"/>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AF4EC966-C5DA-B9DB-2E61-6A4BA13332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068" y="553328"/>
            <a:ext cx="4866262" cy="2057400"/>
          </a:xfrm>
          <a:prstGeom prst="rect">
            <a:avLst/>
          </a:prstGeom>
        </p:spPr>
      </p:pic>
      <p:sp>
        <p:nvSpPr>
          <p:cNvPr id="14" name="Title 1">
            <a:extLst>
              <a:ext uri="{FF2B5EF4-FFF2-40B4-BE49-F238E27FC236}">
                <a16:creationId xmlns:a16="http://schemas.microsoft.com/office/drawing/2014/main" id="{68CE1C02-D643-83A5-B1B4-E2A16CAB48DC}"/>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Running on Cloud locally</a:t>
            </a:r>
          </a:p>
        </p:txBody>
      </p:sp>
      <p:sp>
        <p:nvSpPr>
          <p:cNvPr id="15" name="TextBox 14">
            <a:extLst>
              <a:ext uri="{FF2B5EF4-FFF2-40B4-BE49-F238E27FC236}">
                <a16:creationId xmlns:a16="http://schemas.microsoft.com/office/drawing/2014/main" id="{CEB5203A-AFED-440C-9B49-68F32307E9BD}"/>
              </a:ext>
            </a:extLst>
          </p:cNvPr>
          <p:cNvSpPr txBox="1"/>
          <p:nvPr/>
        </p:nvSpPr>
        <p:spPr>
          <a:xfrm>
            <a:off x="152401" y="2624938"/>
            <a:ext cx="8382000" cy="1169551"/>
          </a:xfrm>
          <a:prstGeom prst="rect">
            <a:avLst/>
          </a:prstGeom>
          <a:noFill/>
        </p:spPr>
        <p:txBody>
          <a:bodyPr wrap="square">
            <a:spAutoFit/>
          </a:bodyPr>
          <a:lstStyle/>
          <a:p>
            <a:r>
              <a:rPr lang="en-US" sz="1400" dirty="0"/>
              <a:t>Type in ‘http://localhost:8080’ in the Existing Server URL window and hit connect.  That value can be found in the ‘</a:t>
            </a:r>
            <a:r>
              <a:rPr lang="en-US" sz="1400" dirty="0" err="1"/>
              <a:t>local_configuration.json</a:t>
            </a:r>
            <a:r>
              <a:rPr lang="en-US" sz="1400" dirty="0"/>
              <a:t>’ file in your project folder.  The Server Status icon will turn green when it can connect.</a:t>
            </a:r>
          </a:p>
          <a:p>
            <a:r>
              <a:rPr lang="en-US" sz="1400" dirty="0"/>
              <a:t>To see the commands that PAT is using to manage the server, use the ‘Toggle Developer Tools’ dropdown and select ‘Console’.  In there you can find the ‘start server command’ and ‘run analysis command’ after hitting the </a:t>
            </a:r>
            <a:r>
              <a:rPr lang="en-US" sz="1400" dirty="0">
                <a:highlight>
                  <a:srgbClr val="00FF00"/>
                </a:highlight>
              </a:rPr>
              <a:t>Run Entire Workflow </a:t>
            </a:r>
            <a:r>
              <a:rPr lang="en-US" sz="1400" dirty="0"/>
              <a:t>button</a:t>
            </a:r>
          </a:p>
        </p:txBody>
      </p:sp>
      <p:pic>
        <p:nvPicPr>
          <p:cNvPr id="17" name="Picture 16">
            <a:extLst>
              <a:ext uri="{FF2B5EF4-FFF2-40B4-BE49-F238E27FC236}">
                <a16:creationId xmlns:a16="http://schemas.microsoft.com/office/drawing/2014/main" id="{274F12EB-E690-71FB-2EDC-60F9D40907A7}"/>
              </a:ext>
            </a:extLst>
          </p:cNvPr>
          <p:cNvPicPr>
            <a:picLocks noChangeAspect="1"/>
          </p:cNvPicPr>
          <p:nvPr/>
        </p:nvPicPr>
        <p:blipFill>
          <a:blip r:embed="rId5"/>
          <a:stretch>
            <a:fillRect/>
          </a:stretch>
        </p:blipFill>
        <p:spPr>
          <a:xfrm>
            <a:off x="5306398" y="741833"/>
            <a:ext cx="3747442" cy="887678"/>
          </a:xfrm>
          <a:prstGeom prst="rect">
            <a:avLst/>
          </a:prstGeom>
        </p:spPr>
      </p:pic>
    </p:spTree>
    <p:extLst>
      <p:ext uri="{BB962C8B-B14F-4D97-AF65-F5344CB8AC3E}">
        <p14:creationId xmlns:p14="http://schemas.microsoft.com/office/powerpoint/2010/main" val="3403861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with medium confidence">
            <a:extLst>
              <a:ext uri="{FF2B5EF4-FFF2-40B4-BE49-F238E27FC236}">
                <a16:creationId xmlns:a16="http://schemas.microsoft.com/office/drawing/2014/main" id="{832BB7DF-2978-8365-C2AB-E4414DD804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576" y="3398044"/>
            <a:ext cx="4270587" cy="3002756"/>
          </a:xfrm>
          <a:prstGeom prst="rect">
            <a:avLst/>
          </a:prstGeom>
        </p:spPr>
      </p:pic>
      <p:pic>
        <p:nvPicPr>
          <p:cNvPr id="3" name="Picture 2" descr="A screenshot of a computer&#10;&#10;Description automatically generated with medium confidence">
            <a:extLst>
              <a:ext uri="{FF2B5EF4-FFF2-40B4-BE49-F238E27FC236}">
                <a16:creationId xmlns:a16="http://schemas.microsoft.com/office/drawing/2014/main" id="{BFA327A5-2943-EAA9-7133-F30EC82ADD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685800"/>
            <a:ext cx="4887710" cy="2632300"/>
          </a:xfrm>
          <a:prstGeom prst="rect">
            <a:avLst/>
          </a:prstGeom>
        </p:spPr>
      </p:pic>
      <p:sp>
        <p:nvSpPr>
          <p:cNvPr id="6" name="Title 1">
            <a:extLst>
              <a:ext uri="{FF2B5EF4-FFF2-40B4-BE49-F238E27FC236}">
                <a16:creationId xmlns:a16="http://schemas.microsoft.com/office/drawing/2014/main" id="{055E6C48-C72E-DEF8-4629-DDA080A54932}"/>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Run Console and Server Webpage</a:t>
            </a:r>
          </a:p>
        </p:txBody>
      </p:sp>
      <p:sp>
        <p:nvSpPr>
          <p:cNvPr id="9" name="TextBox 8">
            <a:extLst>
              <a:ext uri="{FF2B5EF4-FFF2-40B4-BE49-F238E27FC236}">
                <a16:creationId xmlns:a16="http://schemas.microsoft.com/office/drawing/2014/main" id="{CCB57A7D-9869-B591-9CD9-58FA7E96D69C}"/>
              </a:ext>
            </a:extLst>
          </p:cNvPr>
          <p:cNvSpPr txBox="1"/>
          <p:nvPr/>
        </p:nvSpPr>
        <p:spPr>
          <a:xfrm>
            <a:off x="5334000" y="2813268"/>
            <a:ext cx="3352801" cy="1384995"/>
          </a:xfrm>
          <a:prstGeom prst="rect">
            <a:avLst/>
          </a:prstGeom>
          <a:noFill/>
        </p:spPr>
        <p:txBody>
          <a:bodyPr wrap="square">
            <a:spAutoFit/>
          </a:bodyPr>
          <a:lstStyle/>
          <a:p>
            <a:r>
              <a:rPr lang="en-US" sz="1400" dirty="0"/>
              <a:t>Click the </a:t>
            </a:r>
            <a:r>
              <a:rPr lang="en-US" sz="1400" dirty="0">
                <a:highlight>
                  <a:srgbClr val="00FFFF"/>
                </a:highlight>
              </a:rPr>
              <a:t>View Server</a:t>
            </a:r>
            <a:r>
              <a:rPr lang="en-US" sz="1400" dirty="0"/>
              <a:t> button and a web browser should pop up and display the OSAF server GUI page.</a:t>
            </a:r>
          </a:p>
          <a:p>
            <a:endParaRPr lang="en-US" sz="1400" dirty="0"/>
          </a:p>
          <a:p>
            <a:r>
              <a:rPr lang="en-US" sz="1400" dirty="0"/>
              <a:t>From there you can click on the Analyses to see the Datapoints in your analysis.</a:t>
            </a:r>
          </a:p>
        </p:txBody>
      </p:sp>
    </p:spTree>
    <p:extLst>
      <p:ext uri="{BB962C8B-B14F-4D97-AF65-F5344CB8AC3E}">
        <p14:creationId xmlns:p14="http://schemas.microsoft.com/office/powerpoint/2010/main" val="3824569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screenshot of a cell phone&#10;&#10;Description automatically generated">
            <a:extLst>
              <a:ext uri="{FF2B5EF4-FFF2-40B4-BE49-F238E27FC236}">
                <a16:creationId xmlns:a16="http://schemas.microsoft.com/office/drawing/2014/main" id="{6CA63EA6-49CC-4DFB-9D3F-3FC3D55637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9393" y="304800"/>
            <a:ext cx="2968407" cy="2968407"/>
          </a:xfrm>
          <a:prstGeom prst="rect">
            <a:avLst/>
          </a:prstGeom>
        </p:spPr>
      </p:pic>
      <p:sp>
        <p:nvSpPr>
          <p:cNvPr id="2" name="Title 1"/>
          <p:cNvSpPr txBox="1">
            <a:spLocks/>
          </p:cNvSpPr>
          <p:nvPr/>
        </p:nvSpPr>
        <p:spPr>
          <a:xfrm>
            <a:off x="152400" y="118872"/>
            <a:ext cx="9067800" cy="566928"/>
          </a:xfrm>
          <a:prstGeom prst="rect">
            <a:avLst/>
          </a:prstGeom>
        </p:spPr>
        <p:txBody>
          <a:bodyPr vert="horz" lIns="91440" tIns="45720" rIns="91440" bIns="45720" rtlCol="0" anchor="ctr">
            <a:normAutofit fontScale="8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rgbClr val="000000"/>
              </a:solidFill>
              <a:effectLst/>
              <a:uLnTx/>
              <a:uFillTx/>
              <a:latin typeface="Calibri"/>
              <a:ea typeface="+mj-ea"/>
              <a:cs typeface="+mj-cs"/>
            </a:endParaRPr>
          </a:p>
        </p:txBody>
      </p:sp>
      <p:sp>
        <p:nvSpPr>
          <p:cNvPr id="3" name="Title 1"/>
          <p:cNvSpPr txBox="1">
            <a:spLocks/>
          </p:cNvSpPr>
          <p:nvPr/>
        </p:nvSpPr>
        <p:spPr>
          <a:xfrm>
            <a:off x="0" y="0"/>
            <a:ext cx="8229600" cy="563562"/>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b="1"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accent1"/>
                </a:solidFill>
                <a:effectLst/>
                <a:uLnTx/>
                <a:uFillTx/>
                <a:latin typeface="Calibri"/>
                <a:ea typeface="+mj-ea"/>
                <a:cs typeface="+mj-cs"/>
              </a:rPr>
              <a:t>OSAF Sensitivity and Uncertainty Quantification</a:t>
            </a:r>
          </a:p>
        </p:txBody>
      </p:sp>
      <p:sp>
        <p:nvSpPr>
          <p:cNvPr id="4" name="Content Placeholder 5"/>
          <p:cNvSpPr txBox="1">
            <a:spLocks/>
          </p:cNvSpPr>
          <p:nvPr/>
        </p:nvSpPr>
        <p:spPr>
          <a:xfrm>
            <a:off x="381000" y="1066800"/>
            <a:ext cx="7315200" cy="152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ct val="20000"/>
              </a:spcBef>
              <a:buSzPct val="80000"/>
              <a:buFont typeface="Courier New" pitchFamily="49" charset="0"/>
              <a:buChar char="o"/>
              <a:defRPr sz="2400" kern="1200">
                <a:solidFill>
                  <a:schemeClr val="tx1"/>
                </a:solidFill>
                <a:latin typeface="+mn-lt"/>
                <a:ea typeface="+mn-ea"/>
                <a:cs typeface="+mn-cs"/>
              </a:defRPr>
            </a:lvl2pPr>
            <a:lvl3pPr marL="1258888" indent="-344488" algn="l" defTabSz="914400" rtl="0" eaLnBrk="1" latinLnBrk="0" hangingPunct="1">
              <a:spcBef>
                <a:spcPct val="20000"/>
              </a:spcBef>
              <a:buFont typeface="Calibri"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2400" b="0" dirty="0">
                <a:latin typeface="Calibri" panose="020F0502020204030204" pitchFamily="34" charset="0"/>
                <a:cs typeface="Calibri" panose="020F0502020204030204" pitchFamily="34" charset="0"/>
              </a:rPr>
              <a:t>Full Factorial Design of Experiments (DOE)</a:t>
            </a:r>
          </a:p>
          <a:p>
            <a:r>
              <a:rPr lang="en-US" sz="2400" b="0" dirty="0">
                <a:latin typeface="Calibri" panose="020F0502020204030204" pitchFamily="34" charset="0"/>
                <a:cs typeface="Calibri" panose="020F0502020204030204" pitchFamily="34" charset="0"/>
              </a:rPr>
              <a:t>Morris Screening Method</a:t>
            </a:r>
          </a:p>
          <a:p>
            <a:r>
              <a:rPr lang="en-US" sz="2400" b="0" dirty="0">
                <a:latin typeface="Calibri" panose="020F0502020204030204" pitchFamily="34" charset="0"/>
                <a:cs typeface="Calibri" panose="020F0502020204030204" pitchFamily="34" charset="0"/>
              </a:rPr>
              <a:t>SOBOL </a:t>
            </a:r>
            <a:r>
              <a:rPr lang="en-US" sz="1900" b="0" dirty="0">
                <a:latin typeface="Calibri" panose="020F0502020204030204" pitchFamily="34" charset="0"/>
                <a:cs typeface="Calibri" panose="020F0502020204030204" pitchFamily="34" charset="0"/>
              </a:rPr>
              <a:t>(Monte Carlo estimation of the </a:t>
            </a:r>
            <a:r>
              <a:rPr lang="en-US" sz="1900" b="0" dirty="0" err="1">
                <a:latin typeface="Calibri" panose="020F0502020204030204" pitchFamily="34" charset="0"/>
                <a:cs typeface="Calibri" panose="020F0502020204030204" pitchFamily="34" charset="0"/>
              </a:rPr>
              <a:t>Sobol</a:t>
            </a:r>
            <a:r>
              <a:rPr lang="en-US" sz="1900" b="0" dirty="0">
                <a:latin typeface="Calibri" panose="020F0502020204030204" pitchFamily="34" charset="0"/>
                <a:cs typeface="Calibri" panose="020F0502020204030204" pitchFamily="34" charset="0"/>
              </a:rPr>
              <a:t> indices)</a:t>
            </a:r>
            <a:endParaRPr lang="en-US" sz="2400" b="0" dirty="0">
              <a:latin typeface="Calibri" panose="020F0502020204030204" pitchFamily="34" charset="0"/>
              <a:cs typeface="Calibri" panose="020F0502020204030204" pitchFamily="34" charset="0"/>
            </a:endParaRPr>
          </a:p>
          <a:p>
            <a:r>
              <a:rPr lang="en-US" sz="2400" b="0" dirty="0">
                <a:latin typeface="Calibri" panose="020F0502020204030204" pitchFamily="34" charset="0"/>
                <a:cs typeface="Calibri" panose="020F0502020204030204" pitchFamily="34" charset="0"/>
              </a:rPr>
              <a:t>FAST99 </a:t>
            </a:r>
            <a:r>
              <a:rPr lang="en-US" sz="1900" b="0" dirty="0">
                <a:latin typeface="Calibri" panose="020F0502020204030204" pitchFamily="34" charset="0"/>
                <a:cs typeface="Calibri" panose="020F0502020204030204" pitchFamily="34" charset="0"/>
              </a:rPr>
              <a:t>(Fourier </a:t>
            </a:r>
            <a:r>
              <a:rPr lang="en-US" sz="1900" b="0">
                <a:latin typeface="Calibri" panose="020F0502020204030204" pitchFamily="34" charset="0"/>
                <a:cs typeface="Calibri" panose="020F0502020204030204" pitchFamily="34" charset="0"/>
              </a:rPr>
              <a:t>Amplitude Sensitivity </a:t>
            </a:r>
            <a:r>
              <a:rPr lang="en-US" sz="1900" b="0" dirty="0">
                <a:latin typeface="Calibri" panose="020F0502020204030204" pitchFamily="34" charset="0"/>
                <a:cs typeface="Calibri" panose="020F0502020204030204" pitchFamily="34" charset="0"/>
              </a:rPr>
              <a:t>Test)</a:t>
            </a:r>
            <a:endParaRPr lang="en-US" sz="2400" b="0" dirty="0">
              <a:latin typeface="Calibri" panose="020F0502020204030204" pitchFamily="34" charset="0"/>
              <a:cs typeface="Calibri" panose="020F0502020204030204" pitchFamily="34" charset="0"/>
            </a:endParaRPr>
          </a:p>
        </p:txBody>
      </p:sp>
      <p:sp>
        <p:nvSpPr>
          <p:cNvPr id="5" name="Content Placeholder 10"/>
          <p:cNvSpPr txBox="1">
            <a:spLocks/>
          </p:cNvSpPr>
          <p:nvPr/>
        </p:nvSpPr>
        <p:spPr>
          <a:xfrm>
            <a:off x="4398041" y="3964218"/>
            <a:ext cx="3789825" cy="27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 name="Title 1"/>
          <p:cNvSpPr txBox="1">
            <a:spLocks/>
          </p:cNvSpPr>
          <p:nvPr/>
        </p:nvSpPr>
        <p:spPr>
          <a:xfrm>
            <a:off x="23191" y="594519"/>
            <a:ext cx="8229600" cy="563562"/>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b="1" kern="1200">
                <a:solidFill>
                  <a:schemeClr val="tx1"/>
                </a:solidFill>
                <a:latin typeface="+mj-lt"/>
                <a:ea typeface="+mj-ea"/>
                <a:cs typeface="+mj-cs"/>
              </a:defRPr>
            </a:lvl1pPr>
          </a:lstStyle>
          <a:p>
            <a:pPr lvl="0">
              <a:defRPr/>
            </a:pPr>
            <a:r>
              <a:rPr lang="en-US" sz="2000" dirty="0">
                <a:solidFill>
                  <a:schemeClr val="accent1"/>
                </a:solidFill>
              </a:rPr>
              <a:t>Sensitivity Analysis and Design of Experiment Methods</a:t>
            </a:r>
          </a:p>
        </p:txBody>
      </p:sp>
      <p:pic>
        <p:nvPicPr>
          <p:cNvPr id="20" name="Picture 19">
            <a:extLst>
              <a:ext uri="{FF2B5EF4-FFF2-40B4-BE49-F238E27FC236}">
                <a16:creationId xmlns:a16="http://schemas.microsoft.com/office/drawing/2014/main" id="{19B071FE-F5F8-46FD-9C6A-0FAC5DFE23CE}"/>
              </a:ext>
            </a:extLst>
          </p:cNvPr>
          <p:cNvPicPr>
            <a:picLocks noChangeAspect="1"/>
          </p:cNvPicPr>
          <p:nvPr/>
        </p:nvPicPr>
        <p:blipFill>
          <a:blip r:embed="rId3"/>
          <a:stretch>
            <a:fillRect/>
          </a:stretch>
        </p:blipFill>
        <p:spPr>
          <a:xfrm>
            <a:off x="347869" y="2669826"/>
            <a:ext cx="5130039" cy="3797235"/>
          </a:xfrm>
          <a:prstGeom prst="rect">
            <a:avLst/>
          </a:prstGeom>
        </p:spPr>
      </p:pic>
      <p:pic>
        <p:nvPicPr>
          <p:cNvPr id="2050" name="Picture 2">
            <a:extLst>
              <a:ext uri="{FF2B5EF4-FFF2-40B4-BE49-F238E27FC236}">
                <a16:creationId xmlns:a16="http://schemas.microsoft.com/office/drawing/2014/main" id="{72985B86-88B5-3AFD-6D14-319C2531E9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2416872"/>
            <a:ext cx="3287821" cy="4060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571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C1648A1D-20AA-C45A-78D3-E48E88051E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53" y="838200"/>
            <a:ext cx="6498228" cy="4038600"/>
          </a:xfrm>
          <a:prstGeom prst="rect">
            <a:avLst/>
          </a:prstGeom>
        </p:spPr>
      </p:pic>
      <p:sp>
        <p:nvSpPr>
          <p:cNvPr id="5" name="Title 1">
            <a:extLst>
              <a:ext uri="{FF2B5EF4-FFF2-40B4-BE49-F238E27FC236}">
                <a16:creationId xmlns:a16="http://schemas.microsoft.com/office/drawing/2014/main" id="{160B360D-CD58-1A4D-46C2-3E830D10B9D9}"/>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Analysis View</a:t>
            </a:r>
          </a:p>
        </p:txBody>
      </p:sp>
      <p:sp>
        <p:nvSpPr>
          <p:cNvPr id="6" name="TextBox 5">
            <a:extLst>
              <a:ext uri="{FF2B5EF4-FFF2-40B4-BE49-F238E27FC236}">
                <a16:creationId xmlns:a16="http://schemas.microsoft.com/office/drawing/2014/main" id="{96538570-7ED8-D6DC-2EE3-EAC9ED401BF2}"/>
              </a:ext>
            </a:extLst>
          </p:cNvPr>
          <p:cNvSpPr txBox="1"/>
          <p:nvPr/>
        </p:nvSpPr>
        <p:spPr>
          <a:xfrm>
            <a:off x="6506451" y="2133600"/>
            <a:ext cx="2362200" cy="523220"/>
          </a:xfrm>
          <a:prstGeom prst="rect">
            <a:avLst/>
          </a:prstGeom>
          <a:noFill/>
        </p:spPr>
        <p:txBody>
          <a:bodyPr wrap="square">
            <a:spAutoFit/>
          </a:bodyPr>
          <a:lstStyle/>
          <a:p>
            <a:r>
              <a:rPr lang="en-US" sz="1400" dirty="0"/>
              <a:t>CSV files of all the Results can be downloaded</a:t>
            </a:r>
          </a:p>
        </p:txBody>
      </p:sp>
      <p:sp>
        <p:nvSpPr>
          <p:cNvPr id="7" name="TextBox 6">
            <a:extLst>
              <a:ext uri="{FF2B5EF4-FFF2-40B4-BE49-F238E27FC236}">
                <a16:creationId xmlns:a16="http://schemas.microsoft.com/office/drawing/2014/main" id="{CF1521CC-6D62-1CE3-540C-36EE22A7639E}"/>
              </a:ext>
            </a:extLst>
          </p:cNvPr>
          <p:cNvSpPr txBox="1"/>
          <p:nvPr/>
        </p:nvSpPr>
        <p:spPr>
          <a:xfrm>
            <a:off x="6506451" y="1524000"/>
            <a:ext cx="2362200" cy="307777"/>
          </a:xfrm>
          <a:prstGeom prst="rect">
            <a:avLst/>
          </a:prstGeom>
          <a:noFill/>
        </p:spPr>
        <p:txBody>
          <a:bodyPr wrap="square">
            <a:spAutoFit/>
          </a:bodyPr>
          <a:lstStyle/>
          <a:p>
            <a:r>
              <a:rPr lang="en-US" sz="1400" dirty="0"/>
              <a:t>Interactive Visualizations </a:t>
            </a:r>
          </a:p>
        </p:txBody>
      </p:sp>
      <p:sp>
        <p:nvSpPr>
          <p:cNvPr id="8" name="TextBox 7">
            <a:extLst>
              <a:ext uri="{FF2B5EF4-FFF2-40B4-BE49-F238E27FC236}">
                <a16:creationId xmlns:a16="http://schemas.microsoft.com/office/drawing/2014/main" id="{77AFA5D1-3678-134B-E387-C7C3EADDDD60}"/>
              </a:ext>
            </a:extLst>
          </p:cNvPr>
          <p:cNvSpPr txBox="1"/>
          <p:nvPr/>
        </p:nvSpPr>
        <p:spPr>
          <a:xfrm>
            <a:off x="457200" y="4800600"/>
            <a:ext cx="6248400" cy="307777"/>
          </a:xfrm>
          <a:prstGeom prst="rect">
            <a:avLst/>
          </a:prstGeom>
          <a:noFill/>
        </p:spPr>
        <p:txBody>
          <a:bodyPr wrap="square">
            <a:spAutoFit/>
          </a:bodyPr>
          <a:lstStyle/>
          <a:p>
            <a:r>
              <a:rPr lang="en-US" sz="1400" dirty="0"/>
              <a:t>Information for each datapoint is available thru the View or clicking the datapoint</a:t>
            </a:r>
          </a:p>
        </p:txBody>
      </p:sp>
    </p:spTree>
    <p:extLst>
      <p:ext uri="{BB962C8B-B14F-4D97-AF65-F5344CB8AC3E}">
        <p14:creationId xmlns:p14="http://schemas.microsoft.com/office/powerpoint/2010/main" val="2595729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1794A531-C591-91B8-6AD9-C8B055CEA2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533400"/>
            <a:ext cx="6584345" cy="5943600"/>
          </a:xfrm>
          <a:prstGeom prst="rect">
            <a:avLst/>
          </a:prstGeom>
        </p:spPr>
      </p:pic>
      <p:sp>
        <p:nvSpPr>
          <p:cNvPr id="6" name="Title 1">
            <a:extLst>
              <a:ext uri="{FF2B5EF4-FFF2-40B4-BE49-F238E27FC236}">
                <a16:creationId xmlns:a16="http://schemas.microsoft.com/office/drawing/2014/main" id="{7B6D010D-65AE-D472-9DF3-ACFA5A2AEDDF}"/>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Datapoint View</a:t>
            </a:r>
          </a:p>
        </p:txBody>
      </p:sp>
      <p:sp>
        <p:nvSpPr>
          <p:cNvPr id="7" name="TextBox 6">
            <a:extLst>
              <a:ext uri="{FF2B5EF4-FFF2-40B4-BE49-F238E27FC236}">
                <a16:creationId xmlns:a16="http://schemas.microsoft.com/office/drawing/2014/main" id="{A8DAEE74-B885-CAB9-6C54-758189D71443}"/>
              </a:ext>
            </a:extLst>
          </p:cNvPr>
          <p:cNvSpPr txBox="1"/>
          <p:nvPr/>
        </p:nvSpPr>
        <p:spPr>
          <a:xfrm>
            <a:off x="6905043" y="1219200"/>
            <a:ext cx="2362200" cy="738664"/>
          </a:xfrm>
          <a:prstGeom prst="rect">
            <a:avLst/>
          </a:prstGeom>
          <a:noFill/>
        </p:spPr>
        <p:txBody>
          <a:bodyPr wrap="square">
            <a:spAutoFit/>
          </a:bodyPr>
          <a:lstStyle/>
          <a:p>
            <a:r>
              <a:rPr lang="en-US" sz="1400" dirty="0"/>
              <a:t>Zip file of all the datapoint results are available which contain the E+ outputs.</a:t>
            </a:r>
          </a:p>
        </p:txBody>
      </p:sp>
      <p:sp>
        <p:nvSpPr>
          <p:cNvPr id="8" name="TextBox 7">
            <a:extLst>
              <a:ext uri="{FF2B5EF4-FFF2-40B4-BE49-F238E27FC236}">
                <a16:creationId xmlns:a16="http://schemas.microsoft.com/office/drawing/2014/main" id="{A22EC993-9B73-F2D0-99C3-92F24C845953}"/>
              </a:ext>
            </a:extLst>
          </p:cNvPr>
          <p:cNvSpPr txBox="1"/>
          <p:nvPr/>
        </p:nvSpPr>
        <p:spPr>
          <a:xfrm>
            <a:off x="6827422" y="4876800"/>
            <a:ext cx="2362200" cy="738664"/>
          </a:xfrm>
          <a:prstGeom prst="rect">
            <a:avLst/>
          </a:prstGeom>
          <a:noFill/>
        </p:spPr>
        <p:txBody>
          <a:bodyPr wrap="square">
            <a:spAutoFit/>
          </a:bodyPr>
          <a:lstStyle/>
          <a:p>
            <a:r>
              <a:rPr lang="en-US" sz="1400" dirty="0"/>
              <a:t>Simulate Datapoint Log or </a:t>
            </a:r>
            <a:r>
              <a:rPr lang="en-US" sz="1400" dirty="0" err="1"/>
              <a:t>sdp_log_file</a:t>
            </a:r>
            <a:r>
              <a:rPr lang="en-US" sz="1400" dirty="0"/>
              <a:t> is available for debugging the workflow</a:t>
            </a:r>
          </a:p>
        </p:txBody>
      </p:sp>
    </p:spTree>
    <p:extLst>
      <p:ext uri="{BB962C8B-B14F-4D97-AF65-F5344CB8AC3E}">
        <p14:creationId xmlns:p14="http://schemas.microsoft.com/office/powerpoint/2010/main" val="4232754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4747F17E-6CE6-FF1B-3192-493CE0858E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609600"/>
            <a:ext cx="5527039" cy="38862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9EC541C5-DB18-0361-8FDD-34EA81CB85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439" y="4688628"/>
            <a:ext cx="3143443" cy="1864572"/>
          </a:xfrm>
          <a:prstGeom prst="rect">
            <a:avLst/>
          </a:prstGeom>
        </p:spPr>
      </p:pic>
      <p:sp>
        <p:nvSpPr>
          <p:cNvPr id="6" name="Title 1">
            <a:extLst>
              <a:ext uri="{FF2B5EF4-FFF2-40B4-BE49-F238E27FC236}">
                <a16:creationId xmlns:a16="http://schemas.microsoft.com/office/drawing/2014/main" id="{A0BFF4A6-7616-228F-23E3-944C33EFCE1D}"/>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Debugging a Failed Datapoint</a:t>
            </a:r>
          </a:p>
        </p:txBody>
      </p:sp>
      <p:sp>
        <p:nvSpPr>
          <p:cNvPr id="7" name="TextBox 6">
            <a:extLst>
              <a:ext uri="{FF2B5EF4-FFF2-40B4-BE49-F238E27FC236}">
                <a16:creationId xmlns:a16="http://schemas.microsoft.com/office/drawing/2014/main" id="{8AF1D48F-6DB4-B8D5-FADC-827DDFD36009}"/>
              </a:ext>
            </a:extLst>
          </p:cNvPr>
          <p:cNvSpPr txBox="1"/>
          <p:nvPr/>
        </p:nvSpPr>
        <p:spPr>
          <a:xfrm>
            <a:off x="6070060" y="3972580"/>
            <a:ext cx="2362200" cy="523220"/>
          </a:xfrm>
          <a:prstGeom prst="rect">
            <a:avLst/>
          </a:prstGeom>
          <a:noFill/>
        </p:spPr>
        <p:txBody>
          <a:bodyPr wrap="square">
            <a:spAutoFit/>
          </a:bodyPr>
          <a:lstStyle/>
          <a:p>
            <a:r>
              <a:rPr lang="en-US" sz="1400" dirty="0" err="1"/>
              <a:t>eplusout.err</a:t>
            </a:r>
            <a:r>
              <a:rPr lang="en-US" sz="1400" dirty="0"/>
              <a:t> is useful for debugging E+ errors</a:t>
            </a:r>
          </a:p>
        </p:txBody>
      </p:sp>
      <p:sp>
        <p:nvSpPr>
          <p:cNvPr id="8" name="TextBox 7">
            <a:extLst>
              <a:ext uri="{FF2B5EF4-FFF2-40B4-BE49-F238E27FC236}">
                <a16:creationId xmlns:a16="http://schemas.microsoft.com/office/drawing/2014/main" id="{1E0E92D5-F449-0C22-E94A-A8BDA597FE22}"/>
              </a:ext>
            </a:extLst>
          </p:cNvPr>
          <p:cNvSpPr txBox="1"/>
          <p:nvPr/>
        </p:nvSpPr>
        <p:spPr>
          <a:xfrm>
            <a:off x="228600" y="4648200"/>
            <a:ext cx="5334000" cy="523220"/>
          </a:xfrm>
          <a:prstGeom prst="rect">
            <a:avLst/>
          </a:prstGeom>
          <a:noFill/>
        </p:spPr>
        <p:txBody>
          <a:bodyPr wrap="square">
            <a:spAutoFit/>
          </a:bodyPr>
          <a:lstStyle/>
          <a:p>
            <a:r>
              <a:rPr lang="en-US" sz="1400" dirty="0"/>
              <a:t>The Simulate Datapoint log will show any workflow ERRORs</a:t>
            </a:r>
          </a:p>
          <a:p>
            <a:r>
              <a:rPr lang="en-US" sz="1400" dirty="0"/>
              <a:t>The DEBUG statements will only show if –debug CLI argument is TRUE</a:t>
            </a:r>
          </a:p>
        </p:txBody>
      </p:sp>
    </p:spTree>
    <p:extLst>
      <p:ext uri="{BB962C8B-B14F-4D97-AF65-F5344CB8AC3E}">
        <p14:creationId xmlns:p14="http://schemas.microsoft.com/office/powerpoint/2010/main" val="4159420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795105C-8B3E-08F8-BA24-1A4EDFCB86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578" y="440462"/>
            <a:ext cx="4953000" cy="3064738"/>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D9DDD08A-F824-80C8-02FD-C3CAB44116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1" y="3505200"/>
            <a:ext cx="4379895" cy="3093035"/>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0F466556-09F9-1C39-D8CB-D21BEC73C7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800" y="2819400"/>
            <a:ext cx="3374316" cy="3574010"/>
          </a:xfrm>
          <a:prstGeom prst="rect">
            <a:avLst/>
          </a:prstGeom>
        </p:spPr>
      </p:pic>
      <p:sp>
        <p:nvSpPr>
          <p:cNvPr id="8" name="Title 1">
            <a:extLst>
              <a:ext uri="{FF2B5EF4-FFF2-40B4-BE49-F238E27FC236}">
                <a16:creationId xmlns:a16="http://schemas.microsoft.com/office/drawing/2014/main" id="{E5DCFCD9-9071-DA36-57E2-D7D10E7A67AD}"/>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Results from a successful Datapoint</a:t>
            </a:r>
          </a:p>
        </p:txBody>
      </p:sp>
      <p:sp>
        <p:nvSpPr>
          <p:cNvPr id="9" name="TextBox 8">
            <a:extLst>
              <a:ext uri="{FF2B5EF4-FFF2-40B4-BE49-F238E27FC236}">
                <a16:creationId xmlns:a16="http://schemas.microsoft.com/office/drawing/2014/main" id="{1B766721-DE25-5530-EAE4-CB9B9E26F277}"/>
              </a:ext>
            </a:extLst>
          </p:cNvPr>
          <p:cNvSpPr txBox="1"/>
          <p:nvPr/>
        </p:nvSpPr>
        <p:spPr>
          <a:xfrm>
            <a:off x="5508330" y="651068"/>
            <a:ext cx="3504786" cy="1384995"/>
          </a:xfrm>
          <a:prstGeom prst="rect">
            <a:avLst/>
          </a:prstGeom>
          <a:noFill/>
        </p:spPr>
        <p:txBody>
          <a:bodyPr wrap="square">
            <a:spAutoFit/>
          </a:bodyPr>
          <a:lstStyle/>
          <a:p>
            <a:r>
              <a:rPr lang="en-US" sz="1400" dirty="0"/>
              <a:t>Objective Functions will show on the Analysis page and datapoints can be sorted by their values.</a:t>
            </a:r>
          </a:p>
          <a:p>
            <a:endParaRPr lang="en-US" sz="1400" dirty="0"/>
          </a:p>
          <a:p>
            <a:r>
              <a:rPr lang="en-US" sz="1400" dirty="0"/>
              <a:t>Reports are available in the Results Files section</a:t>
            </a:r>
          </a:p>
        </p:txBody>
      </p:sp>
    </p:spTree>
    <p:extLst>
      <p:ext uri="{BB962C8B-B14F-4D97-AF65-F5344CB8AC3E}">
        <p14:creationId xmlns:p14="http://schemas.microsoft.com/office/powerpoint/2010/main" val="1651578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C09A4C5-4F5A-9474-9907-9314158D93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470261"/>
            <a:ext cx="4616619" cy="3111139"/>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69C3F56D-78A7-461F-EA31-74C383E20C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657049"/>
            <a:ext cx="5105400" cy="837135"/>
          </a:xfrm>
          <a:prstGeom prst="rect">
            <a:avLst/>
          </a:prstGeom>
        </p:spPr>
      </p:pic>
      <p:pic>
        <p:nvPicPr>
          <p:cNvPr id="7" name="Picture 6" descr="A screenshot of a computer&#10;&#10;Description automatically generated with low confidence">
            <a:extLst>
              <a:ext uri="{FF2B5EF4-FFF2-40B4-BE49-F238E27FC236}">
                <a16:creationId xmlns:a16="http://schemas.microsoft.com/office/drawing/2014/main" id="{12C321A9-CE49-D9CA-864D-8D4F6C09E5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159" y="4659094"/>
            <a:ext cx="5105400" cy="819109"/>
          </a:xfrm>
          <a:prstGeom prst="rect">
            <a:avLst/>
          </a:prstGeom>
        </p:spPr>
      </p:pic>
      <p:pic>
        <p:nvPicPr>
          <p:cNvPr id="9" name="Picture 8" descr="A screenshot of a computer&#10;&#10;Description automatically generated with low confidence">
            <a:extLst>
              <a:ext uri="{FF2B5EF4-FFF2-40B4-BE49-F238E27FC236}">
                <a16:creationId xmlns:a16="http://schemas.microsoft.com/office/drawing/2014/main" id="{6E5CBFDA-DF9F-5788-0DE4-9E7CE89499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6390" y="5562600"/>
            <a:ext cx="4785210" cy="1009493"/>
          </a:xfrm>
          <a:prstGeom prst="rect">
            <a:avLst/>
          </a:prstGeom>
        </p:spPr>
      </p:pic>
      <p:sp>
        <p:nvSpPr>
          <p:cNvPr id="10" name="Title 1">
            <a:extLst>
              <a:ext uri="{FF2B5EF4-FFF2-40B4-BE49-F238E27FC236}">
                <a16:creationId xmlns:a16="http://schemas.microsoft.com/office/drawing/2014/main" id="{96AA34D7-E2D2-A81F-D22E-EC953572DA48}"/>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Creating input Variables</a:t>
            </a:r>
          </a:p>
        </p:txBody>
      </p:sp>
      <p:sp>
        <p:nvSpPr>
          <p:cNvPr id="11" name="TextBox 10">
            <a:extLst>
              <a:ext uri="{FF2B5EF4-FFF2-40B4-BE49-F238E27FC236}">
                <a16:creationId xmlns:a16="http://schemas.microsoft.com/office/drawing/2014/main" id="{EC81E976-34DE-BB35-9152-5F8141DA2B94}"/>
              </a:ext>
            </a:extLst>
          </p:cNvPr>
          <p:cNvSpPr txBox="1"/>
          <p:nvPr/>
        </p:nvSpPr>
        <p:spPr>
          <a:xfrm>
            <a:off x="5334000" y="582278"/>
            <a:ext cx="3505200" cy="523220"/>
          </a:xfrm>
          <a:prstGeom prst="rect">
            <a:avLst/>
          </a:prstGeom>
          <a:noFill/>
        </p:spPr>
        <p:txBody>
          <a:bodyPr wrap="square">
            <a:spAutoFit/>
          </a:bodyPr>
          <a:lstStyle/>
          <a:p>
            <a:r>
              <a:rPr lang="en-US" sz="1400" dirty="0"/>
              <a:t>Add the General Calibration Percent Change Measure to the Workflow</a:t>
            </a:r>
          </a:p>
        </p:txBody>
      </p:sp>
      <p:sp>
        <p:nvSpPr>
          <p:cNvPr id="12" name="TextBox 11">
            <a:extLst>
              <a:ext uri="{FF2B5EF4-FFF2-40B4-BE49-F238E27FC236}">
                <a16:creationId xmlns:a16="http://schemas.microsoft.com/office/drawing/2014/main" id="{36DC681B-D912-42A5-7EFC-9079B9D975E4}"/>
              </a:ext>
            </a:extLst>
          </p:cNvPr>
          <p:cNvSpPr txBox="1"/>
          <p:nvPr/>
        </p:nvSpPr>
        <p:spPr>
          <a:xfrm>
            <a:off x="5551182" y="3810000"/>
            <a:ext cx="3516618" cy="307777"/>
          </a:xfrm>
          <a:prstGeom prst="rect">
            <a:avLst/>
          </a:prstGeom>
          <a:noFill/>
        </p:spPr>
        <p:txBody>
          <a:bodyPr wrap="square">
            <a:spAutoFit/>
          </a:bodyPr>
          <a:lstStyle/>
          <a:p>
            <a:r>
              <a:rPr lang="en-US" sz="1400" dirty="0"/>
              <a:t>Change a Measure Argument to a Variable</a:t>
            </a:r>
          </a:p>
        </p:txBody>
      </p:sp>
      <p:sp>
        <p:nvSpPr>
          <p:cNvPr id="13" name="TextBox 12">
            <a:extLst>
              <a:ext uri="{FF2B5EF4-FFF2-40B4-BE49-F238E27FC236}">
                <a16:creationId xmlns:a16="http://schemas.microsoft.com/office/drawing/2014/main" id="{609A3D7D-43DA-4F80-1977-963095D73B99}"/>
              </a:ext>
            </a:extLst>
          </p:cNvPr>
          <p:cNvSpPr txBox="1"/>
          <p:nvPr/>
        </p:nvSpPr>
        <p:spPr>
          <a:xfrm>
            <a:off x="5551182" y="4641835"/>
            <a:ext cx="3364218" cy="523220"/>
          </a:xfrm>
          <a:prstGeom prst="rect">
            <a:avLst/>
          </a:prstGeom>
          <a:noFill/>
        </p:spPr>
        <p:txBody>
          <a:bodyPr wrap="square">
            <a:spAutoFit/>
          </a:bodyPr>
          <a:lstStyle/>
          <a:p>
            <a:r>
              <a:rPr lang="en-US" sz="1400" dirty="0"/>
              <a:t>Choose distribution type and bounds for continuous Variables</a:t>
            </a:r>
          </a:p>
        </p:txBody>
      </p:sp>
      <p:sp>
        <p:nvSpPr>
          <p:cNvPr id="14" name="TextBox 13">
            <a:extLst>
              <a:ext uri="{FF2B5EF4-FFF2-40B4-BE49-F238E27FC236}">
                <a16:creationId xmlns:a16="http://schemas.microsoft.com/office/drawing/2014/main" id="{26288F58-826E-2286-B0E4-E531994D33FE}"/>
              </a:ext>
            </a:extLst>
          </p:cNvPr>
          <p:cNvSpPr txBox="1"/>
          <p:nvPr/>
        </p:nvSpPr>
        <p:spPr>
          <a:xfrm>
            <a:off x="5572562" y="5638800"/>
            <a:ext cx="3175048" cy="738664"/>
          </a:xfrm>
          <a:prstGeom prst="rect">
            <a:avLst/>
          </a:prstGeom>
          <a:noFill/>
        </p:spPr>
        <p:txBody>
          <a:bodyPr wrap="square">
            <a:spAutoFit/>
          </a:bodyPr>
          <a:lstStyle/>
          <a:p>
            <a:r>
              <a:rPr lang="en-US" sz="1400" dirty="0"/>
              <a:t>Choose values for discrete variables.</a:t>
            </a:r>
          </a:p>
          <a:p>
            <a:r>
              <a:rPr lang="en-US" sz="1400" dirty="0"/>
              <a:t>They will have equal weights unless otherwise specified.  </a:t>
            </a:r>
          </a:p>
        </p:txBody>
      </p:sp>
    </p:spTree>
    <p:extLst>
      <p:ext uri="{BB962C8B-B14F-4D97-AF65-F5344CB8AC3E}">
        <p14:creationId xmlns:p14="http://schemas.microsoft.com/office/powerpoint/2010/main" val="2564075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FA349CBD-69E8-C7E3-B2A9-FDCC6DC6F0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533400"/>
            <a:ext cx="5133422" cy="3505200"/>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7FC9951B-B419-9AD4-4BC9-D794FFEC72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3733800"/>
            <a:ext cx="5133422" cy="2884789"/>
          </a:xfrm>
          <a:prstGeom prst="rect">
            <a:avLst/>
          </a:prstGeom>
        </p:spPr>
      </p:pic>
      <p:sp>
        <p:nvSpPr>
          <p:cNvPr id="8" name="Title 1">
            <a:extLst>
              <a:ext uri="{FF2B5EF4-FFF2-40B4-BE49-F238E27FC236}">
                <a16:creationId xmlns:a16="http://schemas.microsoft.com/office/drawing/2014/main" id="{9B04EE34-788F-E4DD-3834-A45F7D7FF65A}"/>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Sampling and Screening Algorithms</a:t>
            </a:r>
          </a:p>
        </p:txBody>
      </p:sp>
    </p:spTree>
    <p:extLst>
      <p:ext uri="{BB962C8B-B14F-4D97-AF65-F5344CB8AC3E}">
        <p14:creationId xmlns:p14="http://schemas.microsoft.com/office/powerpoint/2010/main" val="2105127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9247A7B6-BE2A-BB5B-93B7-AD576D269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685800"/>
            <a:ext cx="6139091" cy="5257800"/>
          </a:xfrm>
          <a:prstGeom prst="rect">
            <a:avLst/>
          </a:prstGeom>
        </p:spPr>
      </p:pic>
      <p:sp>
        <p:nvSpPr>
          <p:cNvPr id="4" name="Title 1">
            <a:extLst>
              <a:ext uri="{FF2B5EF4-FFF2-40B4-BE49-F238E27FC236}">
                <a16:creationId xmlns:a16="http://schemas.microsoft.com/office/drawing/2014/main" id="{342968B9-5DAE-3B2D-D80E-B6E8B6E64650}"/>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Single Objective Optimization</a:t>
            </a:r>
          </a:p>
        </p:txBody>
      </p:sp>
    </p:spTree>
    <p:extLst>
      <p:ext uri="{BB962C8B-B14F-4D97-AF65-F5344CB8AC3E}">
        <p14:creationId xmlns:p14="http://schemas.microsoft.com/office/powerpoint/2010/main" val="4134612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low confidence">
            <a:extLst>
              <a:ext uri="{FF2B5EF4-FFF2-40B4-BE49-F238E27FC236}">
                <a16:creationId xmlns:a16="http://schemas.microsoft.com/office/drawing/2014/main" id="{239E2431-C8C0-D5E2-8346-A27F6C8AB2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537395"/>
            <a:ext cx="8915400" cy="190100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F4E5753-42A2-987D-C864-C24E569F8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20" y="2514600"/>
            <a:ext cx="5874680" cy="4123658"/>
          </a:xfrm>
          <a:prstGeom prst="rect">
            <a:avLst/>
          </a:prstGeom>
        </p:spPr>
      </p:pic>
      <p:sp>
        <p:nvSpPr>
          <p:cNvPr id="6" name="Title 1">
            <a:extLst>
              <a:ext uri="{FF2B5EF4-FFF2-40B4-BE49-F238E27FC236}">
                <a16:creationId xmlns:a16="http://schemas.microsoft.com/office/drawing/2014/main" id="{49D8C381-9B9D-BF96-3E9B-D79A7F61F01D}"/>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Running an Algorithm</a:t>
            </a:r>
          </a:p>
        </p:txBody>
      </p:sp>
      <p:pic>
        <p:nvPicPr>
          <p:cNvPr id="10" name="Picture 9">
            <a:extLst>
              <a:ext uri="{FF2B5EF4-FFF2-40B4-BE49-F238E27FC236}">
                <a16:creationId xmlns:a16="http://schemas.microsoft.com/office/drawing/2014/main" id="{45D92FFA-920C-0A7A-F4BC-36411BEA282B}"/>
              </a:ext>
            </a:extLst>
          </p:cNvPr>
          <p:cNvPicPr>
            <a:picLocks noChangeAspect="1"/>
          </p:cNvPicPr>
          <p:nvPr/>
        </p:nvPicPr>
        <p:blipFill>
          <a:blip r:embed="rId4"/>
          <a:stretch>
            <a:fillRect/>
          </a:stretch>
        </p:blipFill>
        <p:spPr>
          <a:xfrm>
            <a:off x="381000" y="3255149"/>
            <a:ext cx="1943268" cy="1356478"/>
          </a:xfrm>
          <a:prstGeom prst="rect">
            <a:avLst/>
          </a:prstGeom>
        </p:spPr>
      </p:pic>
      <p:sp>
        <p:nvSpPr>
          <p:cNvPr id="11" name="TextBox 10">
            <a:extLst>
              <a:ext uri="{FF2B5EF4-FFF2-40B4-BE49-F238E27FC236}">
                <a16:creationId xmlns:a16="http://schemas.microsoft.com/office/drawing/2014/main" id="{872E48D8-A141-CAA5-0478-6192832C7B28}"/>
              </a:ext>
            </a:extLst>
          </p:cNvPr>
          <p:cNvSpPr txBox="1"/>
          <p:nvPr/>
        </p:nvSpPr>
        <p:spPr>
          <a:xfrm>
            <a:off x="76200" y="2521178"/>
            <a:ext cx="3048000" cy="738664"/>
          </a:xfrm>
          <a:prstGeom prst="rect">
            <a:avLst/>
          </a:prstGeom>
          <a:noFill/>
        </p:spPr>
        <p:txBody>
          <a:bodyPr wrap="square">
            <a:spAutoFit/>
          </a:bodyPr>
          <a:lstStyle/>
          <a:p>
            <a:r>
              <a:rPr lang="en-US" sz="1400" dirty="0"/>
              <a:t>Export OSA will save the JSON and ZIP</a:t>
            </a:r>
          </a:p>
          <a:p>
            <a:r>
              <a:rPr lang="en-US" sz="1400" dirty="0"/>
              <a:t>which can then be run with the </a:t>
            </a:r>
            <a:r>
              <a:rPr lang="en-US" sz="1400" dirty="0" err="1"/>
              <a:t>openstudio_meta</a:t>
            </a:r>
            <a:r>
              <a:rPr lang="en-US" sz="1400" dirty="0"/>
              <a:t> CLI</a:t>
            </a:r>
          </a:p>
        </p:txBody>
      </p:sp>
      <p:sp>
        <p:nvSpPr>
          <p:cNvPr id="12" name="TextBox 11">
            <a:extLst>
              <a:ext uri="{FF2B5EF4-FFF2-40B4-BE49-F238E27FC236}">
                <a16:creationId xmlns:a16="http://schemas.microsoft.com/office/drawing/2014/main" id="{DC5F40C6-A761-EE55-4AC4-1CF92CCD76BE}"/>
              </a:ext>
            </a:extLst>
          </p:cNvPr>
          <p:cNvSpPr txBox="1"/>
          <p:nvPr/>
        </p:nvSpPr>
        <p:spPr>
          <a:xfrm>
            <a:off x="152400" y="4606933"/>
            <a:ext cx="2667000" cy="2031325"/>
          </a:xfrm>
          <a:prstGeom prst="rect">
            <a:avLst/>
          </a:prstGeom>
          <a:noFill/>
        </p:spPr>
        <p:txBody>
          <a:bodyPr wrap="square">
            <a:spAutoFit/>
          </a:bodyPr>
          <a:lstStyle/>
          <a:p>
            <a:r>
              <a:rPr lang="en-US" sz="1400" dirty="0"/>
              <a:t>To debug algorithms:</a:t>
            </a:r>
          </a:p>
          <a:p>
            <a:endParaRPr lang="en-US" sz="1400" dirty="0"/>
          </a:p>
          <a:p>
            <a:r>
              <a:rPr lang="en-US" sz="1400" dirty="0"/>
              <a:t>logs are available thru the ‘Log’ link.  This is a good place to debug a submission error.</a:t>
            </a:r>
          </a:p>
          <a:p>
            <a:endParaRPr lang="en-US" sz="1400" dirty="0"/>
          </a:p>
          <a:p>
            <a:r>
              <a:rPr lang="en-US" sz="1400" dirty="0"/>
              <a:t>Also, using the run analysis command in a terminal window with –verbose </a:t>
            </a:r>
          </a:p>
        </p:txBody>
      </p:sp>
    </p:spTree>
    <p:extLst>
      <p:ext uri="{BB962C8B-B14F-4D97-AF65-F5344CB8AC3E}">
        <p14:creationId xmlns:p14="http://schemas.microsoft.com/office/powerpoint/2010/main" val="545971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B3D3-0022-D82C-BE25-79218B0BA261}"/>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Options for OSAF Server deployment</a:t>
            </a:r>
          </a:p>
        </p:txBody>
      </p:sp>
      <p:sp>
        <p:nvSpPr>
          <p:cNvPr id="3" name="TextBox 2">
            <a:extLst>
              <a:ext uri="{FF2B5EF4-FFF2-40B4-BE49-F238E27FC236}">
                <a16:creationId xmlns:a16="http://schemas.microsoft.com/office/drawing/2014/main" id="{B5C10765-F816-0D5C-CF64-61BA4ED13D02}"/>
              </a:ext>
            </a:extLst>
          </p:cNvPr>
          <p:cNvSpPr txBox="1"/>
          <p:nvPr/>
        </p:nvSpPr>
        <p:spPr>
          <a:xfrm>
            <a:off x="304800" y="1066801"/>
            <a:ext cx="5486400" cy="1815882"/>
          </a:xfrm>
          <a:prstGeom prst="rect">
            <a:avLst/>
          </a:prstGeom>
          <a:noFill/>
        </p:spPr>
        <p:txBody>
          <a:bodyPr wrap="square">
            <a:spAutoFit/>
          </a:bodyPr>
          <a:lstStyle/>
          <a:p>
            <a:r>
              <a:rPr lang="en-US" sz="1400" b="0" i="0" dirty="0">
                <a:solidFill>
                  <a:srgbClr val="1F2328"/>
                </a:solidFill>
                <a:effectLst/>
                <a:latin typeface="-apple-system"/>
              </a:rPr>
              <a:t>Helm charts for Kubernetes deployment of OpenStudio Server.</a:t>
            </a:r>
            <a:endParaRPr lang="en-US" sz="1400" dirty="0">
              <a:hlinkClick r:id="rId2"/>
            </a:endParaRPr>
          </a:p>
          <a:p>
            <a:endParaRPr lang="en-US" sz="1400" dirty="0">
              <a:hlinkClick r:id="rId2"/>
            </a:endParaRPr>
          </a:p>
          <a:p>
            <a:pPr marL="285750" indent="-285750">
              <a:buFont typeface="Arial" panose="020B0604020202020204" pitchFamily="34" charset="0"/>
              <a:buChar char="•"/>
            </a:pPr>
            <a:r>
              <a:rPr lang="en-US" sz="1400" dirty="0">
                <a:hlinkClick r:id="rId2"/>
              </a:rPr>
              <a:t>https://github.com/NREL/openstudio-server-helm</a:t>
            </a:r>
            <a:endParaRPr lang="en-US" sz="1400" dirty="0"/>
          </a:p>
          <a:p>
            <a:pPr marL="285750" indent="-285750">
              <a:buFont typeface="Arial" panose="020B0604020202020204" pitchFamily="34" charset="0"/>
              <a:buChar char="•"/>
            </a:pPr>
            <a:r>
              <a:rPr lang="en-US" sz="1400" dirty="0"/>
              <a:t>Google</a:t>
            </a:r>
          </a:p>
          <a:p>
            <a:pPr marL="285750" indent="-285750">
              <a:buFont typeface="Arial" panose="020B0604020202020204" pitchFamily="34" charset="0"/>
              <a:buChar char="•"/>
            </a:pPr>
            <a:r>
              <a:rPr lang="en-US" sz="1400" dirty="0"/>
              <a:t>Amazon</a:t>
            </a:r>
          </a:p>
          <a:p>
            <a:pPr marL="285750" indent="-285750">
              <a:buFont typeface="Arial" panose="020B0604020202020204" pitchFamily="34" charset="0"/>
              <a:buChar char="•"/>
            </a:pPr>
            <a:r>
              <a:rPr lang="en-US" sz="1400" dirty="0"/>
              <a:t>Azure</a:t>
            </a:r>
          </a:p>
          <a:p>
            <a:endParaRPr lang="en-US" sz="1400" dirty="0"/>
          </a:p>
          <a:p>
            <a:endParaRPr lang="en-US" sz="1400" dirty="0"/>
          </a:p>
        </p:txBody>
      </p:sp>
      <p:sp>
        <p:nvSpPr>
          <p:cNvPr id="4" name="TextBox 3">
            <a:extLst>
              <a:ext uri="{FF2B5EF4-FFF2-40B4-BE49-F238E27FC236}">
                <a16:creationId xmlns:a16="http://schemas.microsoft.com/office/drawing/2014/main" id="{74712839-2585-2F73-0FE9-2142AE4FF186}"/>
              </a:ext>
            </a:extLst>
          </p:cNvPr>
          <p:cNvSpPr txBox="1"/>
          <p:nvPr/>
        </p:nvSpPr>
        <p:spPr>
          <a:xfrm>
            <a:off x="296576" y="2521059"/>
            <a:ext cx="7018623" cy="1169551"/>
          </a:xfrm>
          <a:prstGeom prst="rect">
            <a:avLst/>
          </a:prstGeom>
          <a:noFill/>
        </p:spPr>
        <p:txBody>
          <a:bodyPr wrap="square">
            <a:spAutoFit/>
          </a:bodyPr>
          <a:lstStyle/>
          <a:p>
            <a:r>
              <a:rPr lang="en-US" sz="1400" b="0" i="0" dirty="0">
                <a:solidFill>
                  <a:srgbClr val="1F2328"/>
                </a:solidFill>
                <a:effectLst/>
                <a:latin typeface="-apple-system"/>
              </a:rPr>
              <a:t>Local Docker Swarm deployment of OpenStudio Server.</a:t>
            </a:r>
            <a:endParaRPr lang="en-US" sz="1400" dirty="0">
              <a:hlinkClick r:id="rId2"/>
            </a:endParaRPr>
          </a:p>
          <a:p>
            <a:endParaRPr lang="en-US" sz="1400" dirty="0">
              <a:hlinkClick r:id="rId2"/>
            </a:endParaRPr>
          </a:p>
          <a:p>
            <a:pPr marL="285750" indent="-285750">
              <a:buFont typeface="Arial" panose="020B0604020202020204" pitchFamily="34" charset="0"/>
              <a:buChar char="•"/>
            </a:pPr>
            <a:r>
              <a:rPr lang="en-US" sz="1400" dirty="0">
                <a:hlinkClick r:id="rId3"/>
              </a:rPr>
              <a:t>https://github.com/NREL/OpenStudio-server/tree/develop/local_setup_scripts</a:t>
            </a:r>
            <a:endParaRPr lang="en-US" sz="1400" dirty="0"/>
          </a:p>
          <a:p>
            <a:endParaRPr lang="en-US" sz="1400" dirty="0"/>
          </a:p>
          <a:p>
            <a:endParaRPr lang="en-US" sz="1400" dirty="0"/>
          </a:p>
        </p:txBody>
      </p:sp>
      <p:pic>
        <p:nvPicPr>
          <p:cNvPr id="6" name="Picture 5">
            <a:extLst>
              <a:ext uri="{FF2B5EF4-FFF2-40B4-BE49-F238E27FC236}">
                <a16:creationId xmlns:a16="http://schemas.microsoft.com/office/drawing/2014/main" id="{356C57CB-9FDD-83D3-40D2-25AFB34CED4C}"/>
              </a:ext>
            </a:extLst>
          </p:cNvPr>
          <p:cNvPicPr>
            <a:picLocks noChangeAspect="1"/>
          </p:cNvPicPr>
          <p:nvPr/>
        </p:nvPicPr>
        <p:blipFill>
          <a:blip r:embed="rId4"/>
          <a:stretch>
            <a:fillRect/>
          </a:stretch>
        </p:blipFill>
        <p:spPr>
          <a:xfrm>
            <a:off x="616890" y="3369947"/>
            <a:ext cx="3955110" cy="1624845"/>
          </a:xfrm>
          <a:prstGeom prst="rect">
            <a:avLst/>
          </a:prstGeom>
        </p:spPr>
      </p:pic>
      <p:sp>
        <p:nvSpPr>
          <p:cNvPr id="7" name="TextBox 6">
            <a:extLst>
              <a:ext uri="{FF2B5EF4-FFF2-40B4-BE49-F238E27FC236}">
                <a16:creationId xmlns:a16="http://schemas.microsoft.com/office/drawing/2014/main" id="{0971B903-CD67-6DC7-ABF5-0C7A2B1C9E4D}"/>
              </a:ext>
            </a:extLst>
          </p:cNvPr>
          <p:cNvSpPr txBox="1"/>
          <p:nvPr/>
        </p:nvSpPr>
        <p:spPr>
          <a:xfrm>
            <a:off x="607571" y="5122067"/>
            <a:ext cx="7018623" cy="954107"/>
          </a:xfrm>
          <a:prstGeom prst="rect">
            <a:avLst/>
          </a:prstGeom>
          <a:noFill/>
        </p:spPr>
        <p:txBody>
          <a:bodyPr wrap="square">
            <a:spAutoFit/>
          </a:bodyPr>
          <a:lstStyle/>
          <a:p>
            <a:r>
              <a:rPr lang="en-US" sz="1400" b="1" i="0" dirty="0">
                <a:solidFill>
                  <a:srgbClr val="1F2328"/>
                </a:solidFill>
                <a:effectLst/>
                <a:latin typeface="-apple-system"/>
              </a:rPr>
              <a:t>nuke.sh </a:t>
            </a:r>
            <a:r>
              <a:rPr lang="en-US" sz="1400" b="0" i="0" dirty="0">
                <a:solidFill>
                  <a:srgbClr val="1F2328"/>
                </a:solidFill>
                <a:effectLst/>
                <a:latin typeface="-apple-system"/>
              </a:rPr>
              <a:t>will setup registry, pull built containers from </a:t>
            </a:r>
            <a:r>
              <a:rPr lang="en-US" sz="1400" b="0" i="0" dirty="0" err="1">
                <a:solidFill>
                  <a:srgbClr val="1F2328"/>
                </a:solidFill>
                <a:effectLst/>
                <a:latin typeface="-apple-system"/>
              </a:rPr>
              <a:t>dockerhub</a:t>
            </a:r>
            <a:r>
              <a:rPr lang="en-US" sz="1400" b="0" i="0" dirty="0">
                <a:solidFill>
                  <a:srgbClr val="1F2328"/>
                </a:solidFill>
                <a:effectLst/>
                <a:latin typeface="-apple-system"/>
              </a:rPr>
              <a:t> and deploy swarm</a:t>
            </a:r>
          </a:p>
          <a:p>
            <a:r>
              <a:rPr lang="en-US" sz="1400" dirty="0">
                <a:solidFill>
                  <a:srgbClr val="1F2328"/>
                </a:solidFill>
                <a:latin typeface="-apple-system"/>
              </a:rPr>
              <a:t>(it will also remove all existing docker images and containers so use with caution)</a:t>
            </a:r>
          </a:p>
          <a:p>
            <a:endParaRPr lang="en-US" sz="1400" dirty="0">
              <a:solidFill>
                <a:srgbClr val="1F2328"/>
              </a:solidFill>
              <a:latin typeface="-apple-system"/>
            </a:endParaRPr>
          </a:p>
          <a:p>
            <a:r>
              <a:rPr lang="en-US" sz="1400" dirty="0">
                <a:solidFill>
                  <a:srgbClr val="1F2328"/>
                </a:solidFill>
                <a:latin typeface="-apple-system"/>
              </a:rPr>
              <a:t>docker-</a:t>
            </a:r>
            <a:r>
              <a:rPr lang="en-US" sz="1400" dirty="0" err="1">
                <a:solidFill>
                  <a:srgbClr val="1F2328"/>
                </a:solidFill>
                <a:latin typeface="-apple-system"/>
              </a:rPr>
              <a:t>compose.yml</a:t>
            </a:r>
            <a:r>
              <a:rPr lang="en-US" sz="1400" dirty="0">
                <a:solidFill>
                  <a:srgbClr val="1F2328"/>
                </a:solidFill>
                <a:latin typeface="-apple-system"/>
              </a:rPr>
              <a:t> has resource allocations in it.</a:t>
            </a:r>
            <a:endParaRPr lang="en-US" sz="1400" dirty="0"/>
          </a:p>
        </p:txBody>
      </p:sp>
    </p:spTree>
    <p:extLst>
      <p:ext uri="{BB962C8B-B14F-4D97-AF65-F5344CB8AC3E}">
        <p14:creationId xmlns:p14="http://schemas.microsoft.com/office/powerpoint/2010/main" val="2150291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C:\Users\bball\Desktop\NRELmoo\NSGA2.gif">
            <a:extLst>
              <a:ext uri="{FF2B5EF4-FFF2-40B4-BE49-F238E27FC236}">
                <a16:creationId xmlns:a16="http://schemas.microsoft.com/office/drawing/2014/main" id="{DE087A72-BF8A-2C6B-AED6-10924E127CF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79359" y="304800"/>
            <a:ext cx="2569241" cy="25692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152400" y="118872"/>
            <a:ext cx="9067800" cy="566928"/>
          </a:xfrm>
          <a:prstGeom prst="rect">
            <a:avLst/>
          </a:prstGeom>
        </p:spPr>
        <p:txBody>
          <a:bodyPr vert="horz" lIns="91440" tIns="45720" rIns="91440" bIns="45720" rtlCol="0" anchor="ctr">
            <a:normAutofit fontScale="8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rgbClr val="000000"/>
              </a:solidFill>
              <a:effectLst/>
              <a:uLnTx/>
              <a:uFillTx/>
              <a:latin typeface="Calibri"/>
              <a:ea typeface="+mj-ea"/>
              <a:cs typeface="+mj-cs"/>
            </a:endParaRPr>
          </a:p>
        </p:txBody>
      </p:sp>
      <p:sp>
        <p:nvSpPr>
          <p:cNvPr id="3" name="Title 1"/>
          <p:cNvSpPr txBox="1">
            <a:spLocks/>
          </p:cNvSpPr>
          <p:nvPr/>
        </p:nvSpPr>
        <p:spPr>
          <a:xfrm>
            <a:off x="0" y="0"/>
            <a:ext cx="8229600" cy="563562"/>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b="1"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accent1"/>
                </a:solidFill>
                <a:effectLst/>
                <a:uLnTx/>
                <a:uFillTx/>
                <a:latin typeface="Calibri"/>
                <a:ea typeface="+mj-ea"/>
                <a:cs typeface="+mj-cs"/>
              </a:rPr>
              <a:t>OSAF Optimization Capabilities</a:t>
            </a:r>
          </a:p>
        </p:txBody>
      </p:sp>
      <p:sp>
        <p:nvSpPr>
          <p:cNvPr id="4" name="Content Placeholder 5"/>
          <p:cNvSpPr txBox="1">
            <a:spLocks/>
          </p:cNvSpPr>
          <p:nvPr/>
        </p:nvSpPr>
        <p:spPr>
          <a:xfrm>
            <a:off x="381000" y="1066800"/>
            <a:ext cx="8458200" cy="2819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ct val="20000"/>
              </a:spcBef>
              <a:buSzPct val="80000"/>
              <a:buFont typeface="Courier New" pitchFamily="49" charset="0"/>
              <a:buChar char="o"/>
              <a:defRPr sz="2400" kern="1200">
                <a:solidFill>
                  <a:schemeClr val="tx1"/>
                </a:solidFill>
                <a:latin typeface="+mn-lt"/>
                <a:ea typeface="+mn-ea"/>
                <a:cs typeface="+mn-cs"/>
              </a:defRPr>
            </a:lvl2pPr>
            <a:lvl3pPr marL="1258888" indent="-344488" algn="l" defTabSz="914400" rtl="0" eaLnBrk="1" latinLnBrk="0" hangingPunct="1">
              <a:spcBef>
                <a:spcPct val="20000"/>
              </a:spcBef>
              <a:buFont typeface="Calibri"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Courier New" pitchFamily="49" charset="0"/>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NSGA2</a:t>
            </a:r>
            <a:r>
              <a:rPr kumimoji="0" lang="en-US" sz="1800" b="0" i="0" u="none" strike="noStrike" kern="1200" cap="none" spc="0" normalizeH="0" baseline="0" noProof="0" dirty="0">
                <a:ln>
                  <a:noFill/>
                </a:ln>
                <a:solidFill>
                  <a:srgbClr val="000000"/>
                </a:solidFill>
                <a:effectLst/>
                <a:uLnTx/>
                <a:uFillTx/>
                <a:latin typeface="Calibri"/>
                <a:ea typeface="+mn-ea"/>
                <a:cs typeface="+mn-cs"/>
              </a:rPr>
              <a:t> (</a:t>
            </a:r>
            <a:r>
              <a:rPr kumimoji="0" lang="en-US" sz="1600" b="0" i="0" u="none" strike="noStrike" kern="1200" cap="none" spc="0" normalizeH="0" baseline="0" noProof="0" dirty="0">
                <a:ln>
                  <a:noFill/>
                </a:ln>
                <a:solidFill>
                  <a:srgbClr val="000000"/>
                </a:solidFill>
                <a:effectLst/>
                <a:uLnTx/>
                <a:uFillTx/>
                <a:latin typeface="Calibri"/>
                <a:ea typeface="+mn-ea"/>
                <a:cs typeface="+mn-cs"/>
              </a:rPr>
              <a:t>Non-dominated Sorting Genetic Algorithm)</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a:p>
            <a:pPr marL="742950" marR="0" lvl="1" indent="-285750" algn="l" defTabSz="914400" rtl="0" eaLnBrk="1" fontAlgn="auto" latinLnBrk="0" hangingPunct="1">
              <a:lnSpc>
                <a:spcPct val="100000"/>
              </a:lnSpc>
              <a:spcBef>
                <a:spcPct val="20000"/>
              </a:spcBef>
              <a:spcAft>
                <a:spcPts val="0"/>
              </a:spcAft>
              <a:buClrTx/>
              <a:buSzPct val="80000"/>
              <a:buFont typeface="Courier New" pitchFamily="49" charset="0"/>
              <a:buChar char="o"/>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Parallel F evaluations</a:t>
            </a:r>
          </a:p>
          <a:p>
            <a:pPr marL="742950" marR="0" lvl="1" indent="-285750" algn="l" defTabSz="914400" rtl="0" eaLnBrk="1" fontAlgn="auto" latinLnBrk="0" hangingPunct="1">
              <a:lnSpc>
                <a:spcPct val="100000"/>
              </a:lnSpc>
              <a:spcBef>
                <a:spcPct val="20000"/>
              </a:spcBef>
              <a:spcAft>
                <a:spcPts val="0"/>
              </a:spcAft>
              <a:buClrTx/>
              <a:buSzPct val="80000"/>
              <a:buFont typeface="Courier New" pitchFamily="49" charset="0"/>
              <a:buChar char="o"/>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Mixed Continuous or Discrete variables</a:t>
            </a:r>
            <a:endParaRPr kumimoji="0" lang="en-US" sz="2400" b="0" i="0" u="none" strike="noStrike" kern="1200" cap="none" spc="0" normalizeH="0" baseline="0" noProof="0" dirty="0">
              <a:ln>
                <a:noFill/>
              </a:ln>
              <a:solidFill>
                <a:srgbClr val="000000"/>
              </a:solidFill>
              <a:effectLst/>
              <a:uLnTx/>
              <a:uFillTx/>
              <a:latin typeface="Calibri"/>
              <a:ea typeface="+mn-ea"/>
              <a:cs typeface="+mn-cs"/>
            </a:endParaRPr>
          </a:p>
          <a:p>
            <a:pPr marL="0" marR="0" lvl="1" indent="0" algn="l" defTabSz="914400" rtl="0" eaLnBrk="1" fontAlgn="auto" latinLnBrk="0" hangingPunct="1">
              <a:lnSpc>
                <a:spcPct val="100000"/>
              </a:lnSpc>
              <a:spcBef>
                <a:spcPct val="20000"/>
              </a:spcBef>
              <a:spcAft>
                <a:spcPts val="0"/>
              </a:spcAft>
              <a:buClrTx/>
              <a:buSzTx/>
              <a:buFont typeface="Courier New" pitchFamily="49" charset="0"/>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SPEA2</a:t>
            </a:r>
            <a:r>
              <a:rPr kumimoji="0" lang="en-US" sz="1800" b="0" i="0" u="none" strike="noStrike" kern="1200" cap="none" spc="0" normalizeH="0" baseline="0" noProof="0" dirty="0">
                <a:ln>
                  <a:noFill/>
                </a:ln>
                <a:solidFill>
                  <a:srgbClr val="000000"/>
                </a:solidFill>
                <a:effectLst/>
                <a:uLnTx/>
                <a:uFillTx/>
                <a:latin typeface="Calibri"/>
                <a:ea typeface="+mn-ea"/>
                <a:cs typeface="+mn-cs"/>
              </a:rPr>
              <a:t> (</a:t>
            </a:r>
            <a:r>
              <a:rPr kumimoji="0" lang="en-US" sz="1600" b="0" i="0" u="none" strike="noStrike" kern="1200" cap="none" spc="0" normalizeH="0" baseline="0" noProof="0" dirty="0">
                <a:ln>
                  <a:noFill/>
                </a:ln>
                <a:solidFill>
                  <a:srgbClr val="000000"/>
                </a:solidFill>
                <a:effectLst/>
                <a:uLnTx/>
                <a:uFillTx/>
                <a:latin typeface="Calibri"/>
                <a:ea typeface="+mn-ea"/>
                <a:cs typeface="+mn-cs"/>
              </a:rPr>
              <a:t>Strength Pareto Evolutionary Algorithm)</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a:p>
            <a:pPr marL="742950" marR="0" lvl="1" indent="-285750" algn="l" defTabSz="914400" rtl="0" eaLnBrk="1" fontAlgn="auto" latinLnBrk="0" hangingPunct="1">
              <a:lnSpc>
                <a:spcPct val="100000"/>
              </a:lnSpc>
              <a:spcBef>
                <a:spcPct val="20000"/>
              </a:spcBef>
              <a:spcAft>
                <a:spcPts val="0"/>
              </a:spcAft>
              <a:buClrTx/>
              <a:buSzPct val="80000"/>
              <a:buFont typeface="Courier New" pitchFamily="49" charset="0"/>
              <a:buChar char="o"/>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Parallel F evaluations</a:t>
            </a:r>
          </a:p>
          <a:p>
            <a:pPr marL="742950" marR="0" lvl="1" indent="-285750" algn="l" defTabSz="914400" rtl="0" eaLnBrk="1" fontAlgn="auto" latinLnBrk="0" hangingPunct="1">
              <a:lnSpc>
                <a:spcPct val="100000"/>
              </a:lnSpc>
              <a:spcBef>
                <a:spcPct val="20000"/>
              </a:spcBef>
              <a:spcAft>
                <a:spcPts val="0"/>
              </a:spcAft>
              <a:buClrTx/>
              <a:buSzPct val="80000"/>
              <a:buFont typeface="Courier New" pitchFamily="49" charset="0"/>
              <a:buChar char="o"/>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Continuous variables only</a:t>
            </a:r>
          </a:p>
          <a:p>
            <a:pPr marL="742950" marR="0" lvl="1" indent="-285750" algn="l" defTabSz="914400" rtl="0" eaLnBrk="1" fontAlgn="auto" latinLnBrk="0" hangingPunct="1">
              <a:lnSpc>
                <a:spcPct val="100000"/>
              </a:lnSpc>
              <a:spcBef>
                <a:spcPct val="20000"/>
              </a:spcBef>
              <a:spcAft>
                <a:spcPts val="0"/>
              </a:spcAft>
              <a:buClrTx/>
              <a:buSzPct val="80000"/>
              <a:buFont typeface="Courier New" pitchFamily="49" charset="0"/>
              <a:buChar char="o"/>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742950" marR="0" lvl="1" indent="-285750" algn="l" defTabSz="914400" rtl="0" eaLnBrk="1" fontAlgn="auto" latinLnBrk="0" hangingPunct="1">
              <a:lnSpc>
                <a:spcPct val="100000"/>
              </a:lnSpc>
              <a:spcBef>
                <a:spcPct val="20000"/>
              </a:spcBef>
              <a:spcAft>
                <a:spcPts val="0"/>
              </a:spcAft>
              <a:buClrTx/>
              <a:buSzPct val="80000"/>
              <a:buFont typeface="Courier New" pitchFamily="49" charset="0"/>
              <a:buChar char="o"/>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p:txBody>
      </p:sp>
      <p:sp>
        <p:nvSpPr>
          <p:cNvPr id="5" name="Content Placeholder 10"/>
          <p:cNvSpPr txBox="1">
            <a:spLocks/>
          </p:cNvSpPr>
          <p:nvPr/>
        </p:nvSpPr>
        <p:spPr>
          <a:xfrm>
            <a:off x="4398041" y="3964218"/>
            <a:ext cx="3789825" cy="27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 name="Title 1"/>
          <p:cNvSpPr txBox="1">
            <a:spLocks/>
          </p:cNvSpPr>
          <p:nvPr/>
        </p:nvSpPr>
        <p:spPr>
          <a:xfrm>
            <a:off x="76200" y="609600"/>
            <a:ext cx="8229600" cy="563562"/>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b="1"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Calibri"/>
                <a:ea typeface="+mj-ea"/>
                <a:cs typeface="+mj-cs"/>
              </a:rPr>
              <a:t>Multi-Objective Algorithms</a:t>
            </a:r>
          </a:p>
        </p:txBody>
      </p:sp>
      <p:sp>
        <p:nvSpPr>
          <p:cNvPr id="7" name="Title 1"/>
          <p:cNvSpPr txBox="1">
            <a:spLocks/>
          </p:cNvSpPr>
          <p:nvPr/>
        </p:nvSpPr>
        <p:spPr>
          <a:xfrm>
            <a:off x="27915" y="3276600"/>
            <a:ext cx="8229600" cy="563562"/>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b="1"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Calibri"/>
                <a:ea typeface="+mj-ea"/>
                <a:cs typeface="+mj-cs"/>
              </a:rPr>
              <a:t>Single-Objective Algorithms</a:t>
            </a:r>
          </a:p>
        </p:txBody>
      </p:sp>
      <p:sp>
        <p:nvSpPr>
          <p:cNvPr id="8" name="Content Placeholder 5"/>
          <p:cNvSpPr txBox="1">
            <a:spLocks/>
          </p:cNvSpPr>
          <p:nvPr/>
        </p:nvSpPr>
        <p:spPr>
          <a:xfrm>
            <a:off x="381000" y="3733800"/>
            <a:ext cx="5029200" cy="2819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ct val="20000"/>
              </a:spcBef>
              <a:buSzPct val="80000"/>
              <a:buFont typeface="Courier New" pitchFamily="49" charset="0"/>
              <a:buChar char="o"/>
              <a:defRPr sz="2400" kern="1200">
                <a:solidFill>
                  <a:schemeClr val="tx1"/>
                </a:solidFill>
                <a:latin typeface="+mn-lt"/>
                <a:ea typeface="+mn-ea"/>
                <a:cs typeface="+mn-cs"/>
              </a:defRPr>
            </a:lvl2pPr>
            <a:lvl3pPr marL="1258888" indent="-344488" algn="l" defTabSz="914400" rtl="0" eaLnBrk="1" latinLnBrk="0" hangingPunct="1">
              <a:spcBef>
                <a:spcPct val="20000"/>
              </a:spcBef>
              <a:buFont typeface="Calibri"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Courier New" pitchFamily="49" charset="0"/>
              <a:buNone/>
              <a:tabLst/>
              <a:defRPr/>
            </a:pPr>
            <a:r>
              <a:rPr kumimoji="0" lang="en-US" sz="2400" b="0" i="0" u="none" strike="noStrike" kern="1200" cap="none" spc="0" normalizeH="0" baseline="0" noProof="0" dirty="0" err="1">
                <a:ln>
                  <a:noFill/>
                </a:ln>
                <a:solidFill>
                  <a:srgbClr val="000000"/>
                </a:solidFill>
                <a:effectLst/>
                <a:uLnTx/>
                <a:uFillTx/>
                <a:latin typeface="Calibri"/>
                <a:ea typeface="+mn-ea"/>
                <a:cs typeface="+mn-cs"/>
              </a:rPr>
              <a:t>Rgenoud</a:t>
            </a:r>
            <a:r>
              <a:rPr kumimoji="0" lang="en-US" sz="1800" b="0" i="0" u="none" strike="noStrike" kern="1200" cap="none" spc="0" normalizeH="0" baseline="0" noProof="0" dirty="0">
                <a:ln>
                  <a:noFill/>
                </a:ln>
                <a:solidFill>
                  <a:srgbClr val="000000"/>
                </a:solidFill>
                <a:effectLst/>
                <a:uLnTx/>
                <a:uFillTx/>
                <a:latin typeface="Calibri"/>
                <a:ea typeface="+mn-ea"/>
                <a:cs typeface="+mn-cs"/>
              </a:rPr>
              <a:t> (</a:t>
            </a:r>
            <a:r>
              <a:rPr kumimoji="0" lang="en-US" sz="1600" b="0" i="0" u="none" strike="noStrike" kern="1200" cap="none" spc="0" normalizeH="0" baseline="0" noProof="0" dirty="0" err="1">
                <a:ln>
                  <a:noFill/>
                </a:ln>
                <a:solidFill>
                  <a:srgbClr val="000000"/>
                </a:solidFill>
                <a:effectLst/>
                <a:uLnTx/>
                <a:uFillTx/>
                <a:latin typeface="Calibri"/>
                <a:ea typeface="+mn-ea"/>
                <a:cs typeface="+mn-cs"/>
              </a:rPr>
              <a:t>GENetic</a:t>
            </a:r>
            <a:r>
              <a:rPr kumimoji="0" lang="en-US" sz="1600" b="0" i="0" u="none" strike="noStrike" kern="1200" cap="none" spc="0" normalizeH="0" baseline="0" noProof="0" dirty="0">
                <a:ln>
                  <a:noFill/>
                </a:ln>
                <a:solidFill>
                  <a:srgbClr val="000000"/>
                </a:solidFill>
                <a:effectLst/>
                <a:uLnTx/>
                <a:uFillTx/>
                <a:latin typeface="Calibri"/>
                <a:ea typeface="+mn-ea"/>
                <a:cs typeface="+mn-cs"/>
              </a:rPr>
              <a:t> Optimized</a:t>
            </a:r>
            <a:r>
              <a:rPr kumimoji="0" lang="en-US" sz="1600" b="0" i="0" u="none" strike="noStrike" kern="1200" cap="none" spc="0" normalizeH="0" noProof="0" dirty="0">
                <a:ln>
                  <a:noFill/>
                </a:ln>
                <a:solidFill>
                  <a:srgbClr val="000000"/>
                </a:solidFill>
                <a:effectLst/>
                <a:uLnTx/>
                <a:uFillTx/>
                <a:latin typeface="Calibri"/>
                <a:ea typeface="+mn-ea"/>
                <a:cs typeface="+mn-cs"/>
              </a:rPr>
              <a:t> Using Derivatives</a:t>
            </a:r>
            <a:r>
              <a:rPr kumimoji="0" lang="en-US" sz="1600" b="0" i="0" u="none" strike="noStrike" kern="1200" cap="none" spc="0" normalizeH="0" baseline="0" noProof="0" dirty="0">
                <a:ln>
                  <a:noFill/>
                </a:ln>
                <a:solidFill>
                  <a:srgbClr val="000000"/>
                </a:solidFill>
                <a:effectLst/>
                <a:uLnTx/>
                <a:uFillTx/>
                <a:latin typeface="Calibri"/>
                <a:ea typeface="+mn-ea"/>
                <a:cs typeface="+mn-cs"/>
              </a:rPr>
              <a:t>)</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a:p>
            <a:pPr marL="742950" marR="0" lvl="1" indent="-285750" algn="l" defTabSz="914400" rtl="0" eaLnBrk="1" fontAlgn="auto" latinLnBrk="0" hangingPunct="1">
              <a:lnSpc>
                <a:spcPct val="100000"/>
              </a:lnSpc>
              <a:spcBef>
                <a:spcPct val="20000"/>
              </a:spcBef>
              <a:spcAft>
                <a:spcPts val="0"/>
              </a:spcAft>
              <a:buClrTx/>
              <a:buSzPct val="80000"/>
              <a:buFont typeface="Courier New" pitchFamily="49" charset="0"/>
              <a:buChar char="o"/>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Parallel F evaluations for genetic search</a:t>
            </a:r>
          </a:p>
          <a:p>
            <a:pPr lvl="1">
              <a:defRPr/>
            </a:pPr>
            <a:r>
              <a:rPr lang="en-US" sz="2000" dirty="0">
                <a:solidFill>
                  <a:srgbClr val="000000"/>
                </a:solidFill>
              </a:rPr>
              <a:t>Parallel gradient calculation for continuous variables</a:t>
            </a:r>
          </a:p>
          <a:p>
            <a:pPr marL="0" marR="0" lvl="1" indent="0" algn="l" defTabSz="914400" rtl="0" eaLnBrk="1" fontAlgn="auto" latinLnBrk="0" hangingPunct="1">
              <a:lnSpc>
                <a:spcPct val="100000"/>
              </a:lnSpc>
              <a:spcBef>
                <a:spcPct val="20000"/>
              </a:spcBef>
              <a:spcAft>
                <a:spcPts val="0"/>
              </a:spcAft>
              <a:buClrTx/>
              <a:buSzTx/>
              <a:buFont typeface="Courier New" pitchFamily="49" charset="0"/>
              <a:buNone/>
              <a:tabLst/>
              <a:defRPr/>
            </a:pPr>
            <a:r>
              <a:rPr kumimoji="0" lang="en-US" sz="2400" b="0" i="0" u="none" strike="noStrike" kern="1200" cap="none" spc="0" normalizeH="0" baseline="0" noProof="0" dirty="0" err="1">
                <a:ln>
                  <a:noFill/>
                </a:ln>
                <a:solidFill>
                  <a:srgbClr val="000000"/>
                </a:solidFill>
                <a:effectLst/>
                <a:uLnTx/>
                <a:uFillTx/>
                <a:latin typeface="Calibri"/>
                <a:ea typeface="+mn-ea"/>
                <a:cs typeface="+mn-cs"/>
              </a:rPr>
              <a:t>Optim</a:t>
            </a:r>
            <a:r>
              <a:rPr kumimoji="0" lang="en-US" sz="2400" b="0" i="0" u="none" strike="noStrike" kern="1200" cap="none" spc="0" normalizeH="0" baseline="0" noProof="0" dirty="0">
                <a:ln>
                  <a:noFill/>
                </a:ln>
                <a:solidFill>
                  <a:srgbClr val="000000"/>
                </a:solidFill>
                <a:effectLst/>
                <a:uLnTx/>
                <a:uFillTx/>
                <a:latin typeface="Calibri"/>
                <a:ea typeface="+mn-ea"/>
                <a:cs typeface="+mn-cs"/>
              </a:rPr>
              <a:t> </a:t>
            </a:r>
            <a:r>
              <a:rPr kumimoji="0" lang="en-US" sz="1800" b="0" i="0" u="none" strike="noStrike" kern="1200" cap="none" spc="0" normalizeH="0" baseline="0" noProof="0" dirty="0">
                <a:ln>
                  <a:noFill/>
                </a:ln>
                <a:solidFill>
                  <a:srgbClr val="000000"/>
                </a:solidFill>
                <a:effectLst/>
                <a:uLnTx/>
                <a:uFillTx/>
                <a:latin typeface="Calibri"/>
                <a:ea typeface="+mn-ea"/>
                <a:cs typeface="+mn-cs"/>
              </a:rPr>
              <a:t>(</a:t>
            </a:r>
            <a:r>
              <a:rPr kumimoji="0" lang="en-US" sz="1600" b="0" i="0" u="none" strike="noStrike" kern="1200" cap="none" spc="0" normalizeH="0" baseline="0" noProof="0" dirty="0">
                <a:ln>
                  <a:noFill/>
                </a:ln>
                <a:solidFill>
                  <a:srgbClr val="000000"/>
                </a:solidFill>
                <a:effectLst/>
                <a:uLnTx/>
                <a:uFillTx/>
                <a:latin typeface="Calibri"/>
                <a:ea typeface="+mn-ea"/>
                <a:cs typeface="+mn-cs"/>
              </a:rPr>
              <a:t>quasi-Newton method with bounds)</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a:p>
            <a:pPr lvl="1">
              <a:defRPr/>
            </a:pPr>
            <a:r>
              <a:rPr lang="en-US" sz="2000" dirty="0">
                <a:solidFill>
                  <a:srgbClr val="000000"/>
                </a:solidFill>
              </a:rPr>
              <a:t>Parallel gradient calculation</a:t>
            </a:r>
          </a:p>
          <a:p>
            <a:pPr marL="742950" marR="0" lvl="1" indent="-285750" algn="l" defTabSz="914400" rtl="0" eaLnBrk="1" fontAlgn="auto" latinLnBrk="0" hangingPunct="1">
              <a:lnSpc>
                <a:spcPct val="100000"/>
              </a:lnSpc>
              <a:spcBef>
                <a:spcPct val="20000"/>
              </a:spcBef>
              <a:spcAft>
                <a:spcPts val="0"/>
              </a:spcAft>
              <a:buClrTx/>
              <a:buSzPct val="80000"/>
              <a:buFont typeface="Courier New" pitchFamily="49" charset="0"/>
              <a:buChar char="o"/>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Continuous variables only</a:t>
            </a:r>
          </a:p>
          <a:p>
            <a:pPr marL="742950" marR="0" lvl="1" indent="-285750" algn="l" defTabSz="914400" rtl="0" eaLnBrk="1" fontAlgn="auto" latinLnBrk="0" hangingPunct="1">
              <a:lnSpc>
                <a:spcPct val="100000"/>
              </a:lnSpc>
              <a:spcBef>
                <a:spcPct val="20000"/>
              </a:spcBef>
              <a:spcAft>
                <a:spcPts val="0"/>
              </a:spcAft>
              <a:buClrTx/>
              <a:buSzPct val="80000"/>
              <a:buFont typeface="Courier New" pitchFamily="49" charset="0"/>
              <a:buChar char="o"/>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742950" marR="0" lvl="1" indent="-285750" algn="l" defTabSz="914400" rtl="0" eaLnBrk="1" fontAlgn="auto" latinLnBrk="0" hangingPunct="1">
              <a:lnSpc>
                <a:spcPct val="100000"/>
              </a:lnSpc>
              <a:spcBef>
                <a:spcPct val="20000"/>
              </a:spcBef>
              <a:spcAft>
                <a:spcPts val="0"/>
              </a:spcAft>
              <a:buClrTx/>
              <a:buSzPct val="80000"/>
              <a:buFont typeface="Courier New" pitchFamily="49" charset="0"/>
              <a:buChar char="o"/>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3" name="Content Placeholder 5"/>
          <p:cNvSpPr txBox="1">
            <a:spLocks/>
          </p:cNvSpPr>
          <p:nvPr/>
        </p:nvSpPr>
        <p:spPr>
          <a:xfrm>
            <a:off x="4984423" y="5129645"/>
            <a:ext cx="3702377" cy="221004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ct val="20000"/>
              </a:spcBef>
              <a:buSzPct val="80000"/>
              <a:buFont typeface="Courier New" pitchFamily="49" charset="0"/>
              <a:buChar char="o"/>
              <a:defRPr sz="2400" kern="1200">
                <a:solidFill>
                  <a:schemeClr val="tx1"/>
                </a:solidFill>
                <a:latin typeface="+mn-lt"/>
                <a:ea typeface="+mn-ea"/>
                <a:cs typeface="+mn-cs"/>
              </a:defRPr>
            </a:lvl2pPr>
            <a:lvl3pPr marL="1258888" indent="-344488" algn="l" defTabSz="914400" rtl="0" eaLnBrk="1" latinLnBrk="0" hangingPunct="1">
              <a:spcBef>
                <a:spcPct val="20000"/>
              </a:spcBef>
              <a:buFont typeface="Calibri"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ct val="20000"/>
              </a:spcBef>
              <a:spcAft>
                <a:spcPts val="0"/>
              </a:spcAft>
              <a:buClrTx/>
              <a:buSzTx/>
              <a:buFont typeface="Courier New" pitchFamily="49" charset="0"/>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PSO</a:t>
            </a:r>
            <a:r>
              <a:rPr kumimoji="0" lang="en-US" sz="1800" b="0" i="0" u="none" strike="noStrike" kern="1200" cap="none" spc="0" normalizeH="0" baseline="0" noProof="0" dirty="0">
                <a:ln>
                  <a:noFill/>
                </a:ln>
                <a:solidFill>
                  <a:srgbClr val="000000"/>
                </a:solidFill>
                <a:effectLst/>
                <a:uLnTx/>
                <a:uFillTx/>
                <a:latin typeface="Calibri"/>
                <a:ea typeface="+mn-ea"/>
                <a:cs typeface="+mn-cs"/>
              </a:rPr>
              <a:t> (</a:t>
            </a:r>
            <a:r>
              <a:rPr kumimoji="0" lang="en-US" sz="1600" b="0" i="0" u="none" strike="noStrike" kern="1200" cap="none" spc="0" normalizeH="0" baseline="0" noProof="0" dirty="0">
                <a:ln>
                  <a:noFill/>
                </a:ln>
                <a:solidFill>
                  <a:srgbClr val="000000"/>
                </a:solidFill>
                <a:effectLst/>
                <a:uLnTx/>
                <a:uFillTx/>
                <a:latin typeface="Calibri"/>
                <a:ea typeface="+mn-ea"/>
                <a:cs typeface="+mn-cs"/>
              </a:rPr>
              <a:t>Particle</a:t>
            </a:r>
            <a:r>
              <a:rPr kumimoji="0" lang="en-US" sz="1600" b="0" i="0" u="none" strike="noStrike" kern="1200" cap="none" spc="0" normalizeH="0" noProof="0" dirty="0">
                <a:ln>
                  <a:noFill/>
                </a:ln>
                <a:solidFill>
                  <a:srgbClr val="000000"/>
                </a:solidFill>
                <a:effectLst/>
                <a:uLnTx/>
                <a:uFillTx/>
                <a:latin typeface="Calibri"/>
                <a:ea typeface="+mn-ea"/>
                <a:cs typeface="+mn-cs"/>
              </a:rPr>
              <a:t> Swarm Optimization</a:t>
            </a:r>
            <a:r>
              <a:rPr kumimoji="0" lang="en-US" sz="1600" b="0" i="0" u="none" strike="noStrike" kern="1200" cap="none" spc="0" normalizeH="0" baseline="0" noProof="0" dirty="0">
                <a:ln>
                  <a:noFill/>
                </a:ln>
                <a:solidFill>
                  <a:srgbClr val="000000"/>
                </a:solidFill>
                <a:effectLst/>
                <a:uLnTx/>
                <a:uFillTx/>
                <a:latin typeface="Calibri"/>
                <a:ea typeface="+mn-ea"/>
                <a:cs typeface="+mn-cs"/>
              </a:rPr>
              <a:t>)</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a:p>
            <a:pPr marL="742950" marR="0" lvl="1" indent="-285750" algn="l" defTabSz="914400" rtl="0" eaLnBrk="1" fontAlgn="auto" latinLnBrk="0" hangingPunct="1">
              <a:lnSpc>
                <a:spcPct val="100000"/>
              </a:lnSpc>
              <a:spcBef>
                <a:spcPct val="20000"/>
              </a:spcBef>
              <a:spcAft>
                <a:spcPts val="0"/>
              </a:spcAft>
              <a:buClrTx/>
              <a:buSzPct val="80000"/>
              <a:buFont typeface="Courier New" pitchFamily="49" charset="0"/>
              <a:buChar char="o"/>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Parallel F evaluations for each iteration</a:t>
            </a:r>
          </a:p>
          <a:p>
            <a:pPr lvl="1">
              <a:defRPr/>
            </a:pPr>
            <a:r>
              <a:rPr lang="en-US" sz="2000" dirty="0">
                <a:solidFill>
                  <a:srgbClr val="000000"/>
                </a:solidFill>
              </a:rPr>
              <a:t>Continuous variables only</a:t>
            </a:r>
          </a:p>
          <a:p>
            <a:pPr marL="742950" marR="0" lvl="1" indent="-285750" algn="l" defTabSz="914400" rtl="0" eaLnBrk="1" fontAlgn="auto" latinLnBrk="0" hangingPunct="1">
              <a:lnSpc>
                <a:spcPct val="100000"/>
              </a:lnSpc>
              <a:spcBef>
                <a:spcPct val="20000"/>
              </a:spcBef>
              <a:spcAft>
                <a:spcPts val="0"/>
              </a:spcAft>
              <a:buClrTx/>
              <a:buSzPct val="80000"/>
              <a:buFont typeface="Courier New" pitchFamily="49" charset="0"/>
              <a:buChar char="o"/>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742950" marR="0" lvl="1" indent="-285750" algn="l" defTabSz="914400" rtl="0" eaLnBrk="1" fontAlgn="auto" latinLnBrk="0" hangingPunct="1">
              <a:lnSpc>
                <a:spcPct val="100000"/>
              </a:lnSpc>
              <a:spcBef>
                <a:spcPct val="20000"/>
              </a:spcBef>
              <a:spcAft>
                <a:spcPts val="0"/>
              </a:spcAft>
              <a:buClrTx/>
              <a:buSzPct val="80000"/>
              <a:buFont typeface="Courier New" pitchFamily="49" charset="0"/>
              <a:buChar char="o"/>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45843664-93D1-43CF-BCF7-AA34318D6881}"/>
              </a:ext>
            </a:extLst>
          </p:cNvPr>
          <p:cNvPicPr>
            <a:picLocks noChangeAspect="1"/>
          </p:cNvPicPr>
          <p:nvPr/>
        </p:nvPicPr>
        <p:blipFill>
          <a:blip r:embed="rId3"/>
          <a:stretch>
            <a:fillRect/>
          </a:stretch>
        </p:blipFill>
        <p:spPr>
          <a:xfrm>
            <a:off x="7745637" y="767942"/>
            <a:ext cx="1279834" cy="1415518"/>
          </a:xfrm>
          <a:prstGeom prst="rect">
            <a:avLst/>
          </a:prstGeom>
        </p:spPr>
      </p:pic>
      <p:pic>
        <p:nvPicPr>
          <p:cNvPr id="10" name="Picture 9">
            <a:extLst>
              <a:ext uri="{FF2B5EF4-FFF2-40B4-BE49-F238E27FC236}">
                <a16:creationId xmlns:a16="http://schemas.microsoft.com/office/drawing/2014/main" id="{6311B467-231D-4B6D-9908-E8543D85AD1F}"/>
              </a:ext>
            </a:extLst>
          </p:cNvPr>
          <p:cNvPicPr>
            <a:picLocks noChangeAspect="1"/>
          </p:cNvPicPr>
          <p:nvPr/>
        </p:nvPicPr>
        <p:blipFill>
          <a:blip r:embed="rId4"/>
          <a:stretch>
            <a:fillRect/>
          </a:stretch>
        </p:blipFill>
        <p:spPr>
          <a:xfrm>
            <a:off x="5407459" y="3111692"/>
            <a:ext cx="3618012" cy="2059218"/>
          </a:xfrm>
          <a:prstGeom prst="rect">
            <a:avLst/>
          </a:prstGeom>
        </p:spPr>
      </p:pic>
      <p:sp>
        <p:nvSpPr>
          <p:cNvPr id="12" name="Title 3">
            <a:extLst>
              <a:ext uri="{FF2B5EF4-FFF2-40B4-BE49-F238E27FC236}">
                <a16:creationId xmlns:a16="http://schemas.microsoft.com/office/drawing/2014/main" id="{7618CA55-869F-A9AF-496B-7505CF2D2B1D}"/>
              </a:ext>
            </a:extLst>
          </p:cNvPr>
          <p:cNvSpPr txBox="1">
            <a:spLocks/>
          </p:cNvSpPr>
          <p:nvPr/>
        </p:nvSpPr>
        <p:spPr>
          <a:xfrm>
            <a:off x="5383438" y="191421"/>
            <a:ext cx="2362199" cy="566928"/>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b="1" kern="1200">
                <a:solidFill>
                  <a:schemeClr val="tx1"/>
                </a:solidFill>
                <a:latin typeface="+mj-lt"/>
                <a:ea typeface="+mj-ea"/>
                <a:cs typeface="+mj-cs"/>
              </a:defRPr>
            </a:lvl1pPr>
          </a:lstStyle>
          <a:p>
            <a:r>
              <a:rPr lang="en-US" sz="1800" dirty="0"/>
              <a:t>Optimize or Calibrate</a:t>
            </a:r>
          </a:p>
        </p:txBody>
      </p:sp>
      <p:sp>
        <p:nvSpPr>
          <p:cNvPr id="14" name="TextBox 13">
            <a:extLst>
              <a:ext uri="{FF2B5EF4-FFF2-40B4-BE49-F238E27FC236}">
                <a16:creationId xmlns:a16="http://schemas.microsoft.com/office/drawing/2014/main" id="{7EBABB4F-74B1-874A-6DFF-0C801989F44B}"/>
              </a:ext>
            </a:extLst>
          </p:cNvPr>
          <p:cNvSpPr txBox="1"/>
          <p:nvPr/>
        </p:nvSpPr>
        <p:spPr>
          <a:xfrm>
            <a:off x="5668819" y="2643773"/>
            <a:ext cx="1965090" cy="307777"/>
          </a:xfrm>
          <a:prstGeom prst="rect">
            <a:avLst/>
          </a:prstGeom>
          <a:solidFill>
            <a:schemeClr val="bg1"/>
          </a:solidFill>
        </p:spPr>
        <p:txBody>
          <a:bodyPr wrap="none" rtlCol="0">
            <a:spAutoFit/>
          </a:bodyPr>
          <a:lstStyle/>
          <a:p>
            <a:r>
              <a:rPr lang="en-US" sz="1400" dirty="0">
                <a:solidFill>
                  <a:schemeClr val="accent6">
                    <a:lumMod val="50000"/>
                  </a:schemeClr>
                </a:solidFill>
              </a:rPr>
              <a:t>Net Site Energy (MJ/m2)</a:t>
            </a:r>
          </a:p>
        </p:txBody>
      </p:sp>
      <p:sp>
        <p:nvSpPr>
          <p:cNvPr id="17" name="TextBox 16">
            <a:extLst>
              <a:ext uri="{FF2B5EF4-FFF2-40B4-BE49-F238E27FC236}">
                <a16:creationId xmlns:a16="http://schemas.microsoft.com/office/drawing/2014/main" id="{9E6AC8C9-49C2-F1BD-9742-A7BB2CD65374}"/>
              </a:ext>
            </a:extLst>
          </p:cNvPr>
          <p:cNvSpPr txBox="1"/>
          <p:nvPr/>
        </p:nvSpPr>
        <p:spPr>
          <a:xfrm rot="16200000">
            <a:off x="4647166" y="1220235"/>
            <a:ext cx="1224246" cy="307777"/>
          </a:xfrm>
          <a:prstGeom prst="rect">
            <a:avLst/>
          </a:prstGeom>
          <a:solidFill>
            <a:srgbClr val="FFFFFF"/>
          </a:solidFill>
        </p:spPr>
        <p:txBody>
          <a:bodyPr wrap="none" rtlCol="0">
            <a:spAutoFit/>
          </a:bodyPr>
          <a:lstStyle/>
          <a:p>
            <a:r>
              <a:rPr lang="en-US" sz="1400" dirty="0">
                <a:solidFill>
                  <a:schemeClr val="accent6">
                    <a:lumMod val="50000"/>
                  </a:schemeClr>
                </a:solidFill>
              </a:rPr>
              <a:t>Life Cycle Cost</a:t>
            </a:r>
          </a:p>
        </p:txBody>
      </p:sp>
    </p:spTree>
    <p:extLst>
      <p:ext uri="{BB962C8B-B14F-4D97-AF65-F5344CB8AC3E}">
        <p14:creationId xmlns:p14="http://schemas.microsoft.com/office/powerpoint/2010/main" val="2490210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576BAF0B-718E-46B3-8C72-E216563DDA4A}"/>
              </a:ext>
            </a:extLst>
          </p:cNvPr>
          <p:cNvGrpSpPr/>
          <p:nvPr/>
        </p:nvGrpSpPr>
        <p:grpSpPr>
          <a:xfrm>
            <a:off x="209350" y="1346399"/>
            <a:ext cx="2076650" cy="5283001"/>
            <a:chOff x="-96941" y="783772"/>
            <a:chExt cx="2278123" cy="6074228"/>
          </a:xfrm>
        </p:grpSpPr>
        <p:sp>
          <p:nvSpPr>
            <p:cNvPr id="38" name="Rectangle 37">
              <a:extLst>
                <a:ext uri="{FF2B5EF4-FFF2-40B4-BE49-F238E27FC236}">
                  <a16:creationId xmlns:a16="http://schemas.microsoft.com/office/drawing/2014/main" id="{F64DA1FE-276E-4499-8BDF-1E7E2ED416EC}"/>
                </a:ext>
              </a:extLst>
            </p:cNvPr>
            <p:cNvSpPr/>
            <p:nvPr/>
          </p:nvSpPr>
          <p:spPr>
            <a:xfrm>
              <a:off x="-96941" y="783772"/>
              <a:ext cx="2278123" cy="607422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pic>
          <p:nvPicPr>
            <p:cNvPr id="39" name="Picture 38" descr="pri_sch_Wall U-Value3B.png">
              <a:extLst>
                <a:ext uri="{FF2B5EF4-FFF2-40B4-BE49-F238E27FC236}">
                  <a16:creationId xmlns:a16="http://schemas.microsoft.com/office/drawing/2014/main" id="{1E374B8B-F8D0-4EC8-95FA-713EA919021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437" b="3122"/>
            <a:stretch/>
          </p:blipFill>
          <p:spPr>
            <a:xfrm>
              <a:off x="-1" y="3018657"/>
              <a:ext cx="2057400" cy="1838883"/>
            </a:xfrm>
            <a:prstGeom prst="rect">
              <a:avLst/>
            </a:prstGeom>
          </p:spPr>
        </p:pic>
        <p:pic>
          <p:nvPicPr>
            <p:cNvPr id="40" name="Picture 39" descr="pri_sch_Window-To-Wall Ratio 3B.png">
              <a:extLst>
                <a:ext uri="{FF2B5EF4-FFF2-40B4-BE49-F238E27FC236}">
                  <a16:creationId xmlns:a16="http://schemas.microsoft.com/office/drawing/2014/main" id="{DA143943-2A3A-454A-8F9E-20F27C8CC5B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257" b="4838"/>
            <a:stretch/>
          </p:blipFill>
          <p:spPr>
            <a:xfrm>
              <a:off x="-1" y="1194653"/>
              <a:ext cx="2057400" cy="1780911"/>
            </a:xfrm>
            <a:prstGeom prst="rect">
              <a:avLst/>
            </a:prstGeom>
          </p:spPr>
        </p:pic>
        <p:pic>
          <p:nvPicPr>
            <p:cNvPr id="41" name="Picture 40" descr="pri_sch_Orientation3B.png">
              <a:extLst>
                <a:ext uri="{FF2B5EF4-FFF2-40B4-BE49-F238E27FC236}">
                  <a16:creationId xmlns:a16="http://schemas.microsoft.com/office/drawing/2014/main" id="{B52550A8-E41A-4A47-B0A7-B4FAC7D74AB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61" b="3800"/>
            <a:stretch/>
          </p:blipFill>
          <p:spPr>
            <a:xfrm>
              <a:off x="-1" y="4915574"/>
              <a:ext cx="2057400" cy="1825113"/>
            </a:xfrm>
            <a:prstGeom prst="rect">
              <a:avLst/>
            </a:prstGeom>
          </p:spPr>
        </p:pic>
        <p:sp>
          <p:nvSpPr>
            <p:cNvPr id="42" name="TextBox 41">
              <a:extLst>
                <a:ext uri="{FF2B5EF4-FFF2-40B4-BE49-F238E27FC236}">
                  <a16:creationId xmlns:a16="http://schemas.microsoft.com/office/drawing/2014/main" id="{E6783A07-4CCD-400D-B7B2-68CFFF50DE74}"/>
                </a:ext>
              </a:extLst>
            </p:cNvPr>
            <p:cNvSpPr txBox="1"/>
            <p:nvPr/>
          </p:nvSpPr>
          <p:spPr>
            <a:xfrm>
              <a:off x="89295" y="827570"/>
              <a:ext cx="1819203" cy="369332"/>
            </a:xfrm>
            <a:prstGeom prst="rect">
              <a:avLst/>
            </a:prstGeom>
            <a:noFill/>
          </p:spPr>
          <p:txBody>
            <a:bodyPr wrap="none" rtlCol="0">
              <a:spAutoFit/>
            </a:bodyPr>
            <a:lstStyle>
              <a:defPPr>
                <a:defRPr lang="en-US"/>
              </a:defPPr>
              <a:lvl1pPr>
                <a:defRPr>
                  <a:solidFill>
                    <a:schemeClr val="tx1">
                      <a:lumMod val="65000"/>
                      <a:lumOff val="35000"/>
                    </a:schemeClr>
                  </a:solidFill>
                </a:defRPr>
              </a:lvl1pPr>
            </a:lstStyle>
            <a:p>
              <a:r>
                <a:rPr lang="en-US" dirty="0"/>
                <a:t>Input Parameters</a:t>
              </a:r>
            </a:p>
          </p:txBody>
        </p:sp>
      </p:grpSp>
      <p:sp>
        <p:nvSpPr>
          <p:cNvPr id="2" name="Title 1"/>
          <p:cNvSpPr txBox="1">
            <a:spLocks/>
          </p:cNvSpPr>
          <p:nvPr/>
        </p:nvSpPr>
        <p:spPr>
          <a:xfrm>
            <a:off x="152400" y="118872"/>
            <a:ext cx="9067800" cy="566928"/>
          </a:xfrm>
          <a:prstGeom prst="rect">
            <a:avLst/>
          </a:prstGeom>
        </p:spPr>
        <p:txBody>
          <a:bodyPr vert="horz" lIns="91440" tIns="45720" rIns="91440" bIns="45720" rtlCol="0" anchor="ctr">
            <a:normAutofit fontScale="8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rgbClr val="000000"/>
              </a:solidFill>
              <a:effectLst/>
              <a:uLnTx/>
              <a:uFillTx/>
              <a:latin typeface="Calibri"/>
              <a:ea typeface="+mj-ea"/>
              <a:cs typeface="+mj-cs"/>
            </a:endParaRPr>
          </a:p>
        </p:txBody>
      </p:sp>
      <p:sp>
        <p:nvSpPr>
          <p:cNvPr id="3" name="Title 1"/>
          <p:cNvSpPr txBox="1">
            <a:spLocks/>
          </p:cNvSpPr>
          <p:nvPr/>
        </p:nvSpPr>
        <p:spPr>
          <a:xfrm>
            <a:off x="0" y="0"/>
            <a:ext cx="8229600" cy="563562"/>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b="1"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accent1"/>
                </a:solidFill>
                <a:effectLst/>
                <a:uLnTx/>
                <a:uFillTx/>
                <a:latin typeface="Calibri"/>
                <a:ea typeface="+mj-ea"/>
                <a:cs typeface="+mj-cs"/>
              </a:rPr>
              <a:t>OSAF Sensitivity and Uncertainty Quantification</a:t>
            </a:r>
          </a:p>
        </p:txBody>
      </p:sp>
      <p:sp>
        <p:nvSpPr>
          <p:cNvPr id="5" name="Content Placeholder 10"/>
          <p:cNvSpPr txBox="1">
            <a:spLocks/>
          </p:cNvSpPr>
          <p:nvPr/>
        </p:nvSpPr>
        <p:spPr>
          <a:xfrm>
            <a:off x="4398041" y="3964218"/>
            <a:ext cx="3789825" cy="27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2" name="Title 1">
            <a:extLst>
              <a:ext uri="{FF2B5EF4-FFF2-40B4-BE49-F238E27FC236}">
                <a16:creationId xmlns:a16="http://schemas.microsoft.com/office/drawing/2014/main" id="{32FFD0BD-DB9B-471A-AFD5-DDF2004A0383}"/>
              </a:ext>
            </a:extLst>
          </p:cNvPr>
          <p:cNvSpPr txBox="1">
            <a:spLocks/>
          </p:cNvSpPr>
          <p:nvPr/>
        </p:nvSpPr>
        <p:spPr>
          <a:xfrm>
            <a:off x="2133600" y="533400"/>
            <a:ext cx="8229600" cy="563562"/>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b="1" kern="1200">
                <a:solidFill>
                  <a:schemeClr val="tx1"/>
                </a:solidFill>
                <a:latin typeface="+mj-lt"/>
                <a:ea typeface="+mj-ea"/>
                <a:cs typeface="+mj-cs"/>
              </a:defRPr>
            </a:lvl1pPr>
          </a:lstStyle>
          <a:p>
            <a:pPr lvl="0">
              <a:defRPr/>
            </a:pPr>
            <a:r>
              <a:rPr lang="en-US" sz="2000" dirty="0">
                <a:solidFill>
                  <a:schemeClr val="accent1"/>
                </a:solidFill>
              </a:rPr>
              <a:t>Sampling-based Uncertainty Quantification</a:t>
            </a:r>
          </a:p>
        </p:txBody>
      </p:sp>
      <p:sp>
        <p:nvSpPr>
          <p:cNvPr id="14" name="Content Placeholder 5">
            <a:extLst>
              <a:ext uri="{FF2B5EF4-FFF2-40B4-BE49-F238E27FC236}">
                <a16:creationId xmlns:a16="http://schemas.microsoft.com/office/drawing/2014/main" id="{034778C1-FE7D-4F32-AAAE-8B97F6FDB4E2}"/>
              </a:ext>
            </a:extLst>
          </p:cNvPr>
          <p:cNvSpPr txBox="1">
            <a:spLocks/>
          </p:cNvSpPr>
          <p:nvPr/>
        </p:nvSpPr>
        <p:spPr>
          <a:xfrm>
            <a:off x="2464905" y="990600"/>
            <a:ext cx="4648200" cy="12968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ct val="20000"/>
              </a:spcBef>
              <a:buSzPct val="80000"/>
              <a:buFont typeface="Courier New" pitchFamily="49" charset="0"/>
              <a:buChar char="o"/>
              <a:defRPr sz="2400" kern="1200">
                <a:solidFill>
                  <a:schemeClr val="tx1"/>
                </a:solidFill>
                <a:latin typeface="+mn-lt"/>
                <a:ea typeface="+mn-ea"/>
                <a:cs typeface="+mn-cs"/>
              </a:defRPr>
            </a:lvl2pPr>
            <a:lvl3pPr marL="1258888" indent="-344488" algn="l" defTabSz="914400" rtl="0" eaLnBrk="1" latinLnBrk="0" hangingPunct="1">
              <a:spcBef>
                <a:spcPct val="20000"/>
              </a:spcBef>
              <a:buFont typeface="Calibri"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2200" b="0" dirty="0">
                <a:latin typeface="Calibri" panose="020F0502020204030204" pitchFamily="34" charset="0"/>
                <a:cs typeface="Calibri" panose="020F0502020204030204" pitchFamily="34" charset="0"/>
              </a:rPr>
              <a:t>Latin Hypercube Sampling (LHS)</a:t>
            </a:r>
          </a:p>
        </p:txBody>
      </p:sp>
      <p:grpSp>
        <p:nvGrpSpPr>
          <p:cNvPr id="13" name="Group 12">
            <a:extLst>
              <a:ext uri="{FF2B5EF4-FFF2-40B4-BE49-F238E27FC236}">
                <a16:creationId xmlns:a16="http://schemas.microsoft.com/office/drawing/2014/main" id="{B4820701-334F-4B2F-B553-A145685139D5}"/>
              </a:ext>
            </a:extLst>
          </p:cNvPr>
          <p:cNvGrpSpPr/>
          <p:nvPr/>
        </p:nvGrpSpPr>
        <p:grpSpPr>
          <a:xfrm>
            <a:off x="4054764" y="4129227"/>
            <a:ext cx="4784436" cy="2500173"/>
            <a:chOff x="5610863" y="274638"/>
            <a:chExt cx="5029200" cy="2750202"/>
          </a:xfrm>
        </p:grpSpPr>
        <p:sp>
          <p:nvSpPr>
            <p:cNvPr id="15" name="Rectangle 14">
              <a:extLst>
                <a:ext uri="{FF2B5EF4-FFF2-40B4-BE49-F238E27FC236}">
                  <a16:creationId xmlns:a16="http://schemas.microsoft.com/office/drawing/2014/main" id="{8A7E8E51-A255-4A1C-8E7D-7F92778C4E4B}"/>
                </a:ext>
              </a:extLst>
            </p:cNvPr>
            <p:cNvSpPr/>
            <p:nvPr/>
          </p:nvSpPr>
          <p:spPr>
            <a:xfrm>
              <a:off x="5610863" y="274638"/>
              <a:ext cx="5029200" cy="27502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B85B9AD6-D688-4B6C-96DA-700E627A5C24}"/>
                </a:ext>
              </a:extLst>
            </p:cNvPr>
            <p:cNvGrpSpPr/>
            <p:nvPr/>
          </p:nvGrpSpPr>
          <p:grpSpPr>
            <a:xfrm>
              <a:off x="5700135" y="327241"/>
              <a:ext cx="2354083" cy="2615648"/>
              <a:chOff x="6330090" y="455881"/>
              <a:chExt cx="2743200" cy="3048000"/>
            </a:xfrm>
          </p:grpSpPr>
          <p:pic>
            <p:nvPicPr>
              <p:cNvPr id="23" name="Picture 22" descr="retail_5A_EUI_dist.png">
                <a:extLst>
                  <a:ext uri="{FF2B5EF4-FFF2-40B4-BE49-F238E27FC236}">
                    <a16:creationId xmlns:a16="http://schemas.microsoft.com/office/drawing/2014/main" id="{3F677E9B-D316-478C-912F-897D6DE81E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0090" y="455881"/>
                <a:ext cx="2743200" cy="3048000"/>
              </a:xfrm>
              <a:prstGeom prst="rect">
                <a:avLst/>
              </a:prstGeom>
            </p:spPr>
          </p:pic>
          <p:sp>
            <p:nvSpPr>
              <p:cNvPr id="24" name="TextBox 23">
                <a:extLst>
                  <a:ext uri="{FF2B5EF4-FFF2-40B4-BE49-F238E27FC236}">
                    <a16:creationId xmlns:a16="http://schemas.microsoft.com/office/drawing/2014/main" id="{00CB08C6-3529-429C-A649-D664577A15EE}"/>
                  </a:ext>
                </a:extLst>
              </p:cNvPr>
              <p:cNvSpPr txBox="1"/>
              <p:nvPr/>
            </p:nvSpPr>
            <p:spPr>
              <a:xfrm>
                <a:off x="7216662" y="557327"/>
                <a:ext cx="1018227" cy="369332"/>
              </a:xfrm>
              <a:prstGeom prst="rect">
                <a:avLst/>
              </a:prstGeom>
              <a:noFill/>
            </p:spPr>
            <p:txBody>
              <a:bodyPr wrap="none" rtlCol="0">
                <a:spAutoFit/>
              </a:bodyPr>
              <a:lstStyle/>
              <a:p>
                <a:r>
                  <a:rPr lang="en-US" dirty="0">
                    <a:solidFill>
                      <a:schemeClr val="tx1">
                        <a:lumMod val="65000"/>
                        <a:lumOff val="35000"/>
                      </a:schemeClr>
                    </a:solidFill>
                  </a:rPr>
                  <a:t>Retail 3B</a:t>
                </a:r>
              </a:p>
            </p:txBody>
          </p:sp>
        </p:grpSp>
        <p:grpSp>
          <p:nvGrpSpPr>
            <p:cNvPr id="18" name="Group 17">
              <a:extLst>
                <a:ext uri="{FF2B5EF4-FFF2-40B4-BE49-F238E27FC236}">
                  <a16:creationId xmlns:a16="http://schemas.microsoft.com/office/drawing/2014/main" id="{262FF417-6CFB-49B4-9835-7A80A26415D8}"/>
                </a:ext>
              </a:extLst>
            </p:cNvPr>
            <p:cNvGrpSpPr/>
            <p:nvPr/>
          </p:nvGrpSpPr>
          <p:grpSpPr>
            <a:xfrm>
              <a:off x="8177116" y="327241"/>
              <a:ext cx="2354083" cy="2615648"/>
              <a:chOff x="3494959" y="455688"/>
              <a:chExt cx="2743200" cy="3048000"/>
            </a:xfrm>
          </p:grpSpPr>
          <p:pic>
            <p:nvPicPr>
              <p:cNvPr id="21" name="Picture 20" descr="retail_3B_EUI_dist.png">
                <a:extLst>
                  <a:ext uri="{FF2B5EF4-FFF2-40B4-BE49-F238E27FC236}">
                    <a16:creationId xmlns:a16="http://schemas.microsoft.com/office/drawing/2014/main" id="{5EA62007-0D21-41E0-9F49-441EE525067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94959" y="455688"/>
                <a:ext cx="2743200" cy="3048000"/>
              </a:xfrm>
              <a:prstGeom prst="rect">
                <a:avLst/>
              </a:prstGeom>
            </p:spPr>
          </p:pic>
          <p:sp>
            <p:nvSpPr>
              <p:cNvPr id="22" name="TextBox 21">
                <a:extLst>
                  <a:ext uri="{FF2B5EF4-FFF2-40B4-BE49-F238E27FC236}">
                    <a16:creationId xmlns:a16="http://schemas.microsoft.com/office/drawing/2014/main" id="{7D733226-D1DE-419B-8BD2-6DF8D3870EEA}"/>
                  </a:ext>
                </a:extLst>
              </p:cNvPr>
              <p:cNvSpPr txBox="1"/>
              <p:nvPr/>
            </p:nvSpPr>
            <p:spPr>
              <a:xfrm>
                <a:off x="4269885" y="557327"/>
                <a:ext cx="1021433" cy="369332"/>
              </a:xfrm>
              <a:prstGeom prst="rect">
                <a:avLst/>
              </a:prstGeom>
              <a:noFill/>
            </p:spPr>
            <p:txBody>
              <a:bodyPr wrap="none" rtlCol="0">
                <a:spAutoFit/>
              </a:bodyPr>
              <a:lstStyle/>
              <a:p>
                <a:r>
                  <a:rPr lang="en-US" dirty="0">
                    <a:solidFill>
                      <a:schemeClr val="tx1">
                        <a:lumMod val="65000"/>
                        <a:lumOff val="35000"/>
                      </a:schemeClr>
                    </a:solidFill>
                  </a:rPr>
                  <a:t>Retail 5A</a:t>
                </a:r>
              </a:p>
            </p:txBody>
          </p:sp>
        </p:grpSp>
      </p:grpSp>
      <p:sp>
        <p:nvSpPr>
          <p:cNvPr id="25" name="Right Arrow 15">
            <a:extLst>
              <a:ext uri="{FF2B5EF4-FFF2-40B4-BE49-F238E27FC236}">
                <a16:creationId xmlns:a16="http://schemas.microsoft.com/office/drawing/2014/main" id="{02DED519-8D99-4E40-98D8-D6BFA4066B82}"/>
              </a:ext>
            </a:extLst>
          </p:cNvPr>
          <p:cNvSpPr/>
          <p:nvPr/>
        </p:nvSpPr>
        <p:spPr>
          <a:xfrm>
            <a:off x="2761594" y="3049926"/>
            <a:ext cx="786240" cy="531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16">
            <a:extLst>
              <a:ext uri="{FF2B5EF4-FFF2-40B4-BE49-F238E27FC236}">
                <a16:creationId xmlns:a16="http://schemas.microsoft.com/office/drawing/2014/main" id="{685633B5-2767-4EDB-9112-DE514A5D66BB}"/>
              </a:ext>
            </a:extLst>
          </p:cNvPr>
          <p:cNvSpPr/>
          <p:nvPr/>
        </p:nvSpPr>
        <p:spPr>
          <a:xfrm>
            <a:off x="2761594" y="5765425"/>
            <a:ext cx="786240" cy="531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10756915-E7B1-4E0E-9244-BC5E77A1F607}"/>
              </a:ext>
            </a:extLst>
          </p:cNvPr>
          <p:cNvGrpSpPr>
            <a:grpSpLocks noChangeAspect="1"/>
          </p:cNvGrpSpPr>
          <p:nvPr/>
        </p:nvGrpSpPr>
        <p:grpSpPr>
          <a:xfrm>
            <a:off x="4054764" y="1524000"/>
            <a:ext cx="4784436" cy="2487654"/>
            <a:chOff x="3368325" y="3783454"/>
            <a:chExt cx="5775675" cy="3003045"/>
          </a:xfrm>
        </p:grpSpPr>
        <p:sp>
          <p:nvSpPr>
            <p:cNvPr id="28" name="Rectangle 27">
              <a:extLst>
                <a:ext uri="{FF2B5EF4-FFF2-40B4-BE49-F238E27FC236}">
                  <a16:creationId xmlns:a16="http://schemas.microsoft.com/office/drawing/2014/main" id="{2121CFF1-97DB-4295-81C7-A1F511CDA3CE}"/>
                </a:ext>
              </a:extLst>
            </p:cNvPr>
            <p:cNvSpPr/>
            <p:nvPr/>
          </p:nvSpPr>
          <p:spPr>
            <a:xfrm>
              <a:off x="3368325" y="3783454"/>
              <a:ext cx="5775675" cy="30030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6C9BE74-46BF-43C0-9100-73C8728EBDC5}"/>
                </a:ext>
              </a:extLst>
            </p:cNvPr>
            <p:cNvGrpSpPr/>
            <p:nvPr/>
          </p:nvGrpSpPr>
          <p:grpSpPr>
            <a:xfrm>
              <a:off x="3439788" y="3868236"/>
              <a:ext cx="2657828" cy="2803744"/>
              <a:chOff x="3430094" y="4013661"/>
              <a:chExt cx="2657828" cy="2803744"/>
            </a:xfrm>
          </p:grpSpPr>
          <p:sp>
            <p:nvSpPr>
              <p:cNvPr id="34" name="Rectangle 33">
                <a:extLst>
                  <a:ext uri="{FF2B5EF4-FFF2-40B4-BE49-F238E27FC236}">
                    <a16:creationId xmlns:a16="http://schemas.microsoft.com/office/drawing/2014/main" id="{522AE8B5-0302-4884-B783-DD4A91128895}"/>
                  </a:ext>
                </a:extLst>
              </p:cNvPr>
              <p:cNvSpPr/>
              <p:nvPr/>
            </p:nvSpPr>
            <p:spPr>
              <a:xfrm>
                <a:off x="3430094" y="4013661"/>
                <a:ext cx="2657828" cy="280374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descr="warehouse_Heatmap_IQR.png">
                <a:extLst>
                  <a:ext uri="{FF2B5EF4-FFF2-40B4-BE49-F238E27FC236}">
                    <a16:creationId xmlns:a16="http://schemas.microsoft.com/office/drawing/2014/main" id="{6C1B36B0-DE4A-462F-AB71-8E0C3BE858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49308" y="4397913"/>
                <a:ext cx="2267723" cy="2267723"/>
              </a:xfrm>
              <a:prstGeom prst="rect">
                <a:avLst/>
              </a:prstGeom>
            </p:spPr>
          </p:pic>
          <p:sp>
            <p:nvSpPr>
              <p:cNvPr id="36" name="TextBox 35">
                <a:extLst>
                  <a:ext uri="{FF2B5EF4-FFF2-40B4-BE49-F238E27FC236}">
                    <a16:creationId xmlns:a16="http://schemas.microsoft.com/office/drawing/2014/main" id="{38CA732A-0A89-45EA-8C1D-7E535C19576C}"/>
                  </a:ext>
                </a:extLst>
              </p:cNvPr>
              <p:cNvSpPr txBox="1"/>
              <p:nvPr/>
            </p:nvSpPr>
            <p:spPr>
              <a:xfrm>
                <a:off x="4056094" y="4027511"/>
                <a:ext cx="1265340" cy="369332"/>
              </a:xfrm>
              <a:prstGeom prst="rect">
                <a:avLst/>
              </a:prstGeom>
              <a:noFill/>
            </p:spPr>
            <p:txBody>
              <a:bodyPr wrap="none" rtlCol="0">
                <a:spAutoFit/>
              </a:bodyPr>
              <a:lstStyle/>
              <a:p>
                <a:r>
                  <a:rPr lang="en-US" dirty="0">
                    <a:solidFill>
                      <a:schemeClr val="tx1">
                        <a:lumMod val="65000"/>
                        <a:lumOff val="35000"/>
                      </a:schemeClr>
                    </a:solidFill>
                  </a:rPr>
                  <a:t>Warehouse</a:t>
                </a:r>
              </a:p>
            </p:txBody>
          </p:sp>
        </p:grpSp>
        <p:grpSp>
          <p:nvGrpSpPr>
            <p:cNvPr id="30" name="Group 29">
              <a:extLst>
                <a:ext uri="{FF2B5EF4-FFF2-40B4-BE49-F238E27FC236}">
                  <a16:creationId xmlns:a16="http://schemas.microsoft.com/office/drawing/2014/main" id="{69359EED-2FAA-40A5-8AE1-B3CC5839A352}"/>
                </a:ext>
              </a:extLst>
            </p:cNvPr>
            <p:cNvGrpSpPr/>
            <p:nvPr/>
          </p:nvGrpSpPr>
          <p:grpSpPr>
            <a:xfrm>
              <a:off x="6330090" y="3842558"/>
              <a:ext cx="2657828" cy="2810032"/>
              <a:chOff x="6330090" y="4007373"/>
              <a:chExt cx="2657828" cy="2810032"/>
            </a:xfrm>
          </p:grpSpPr>
          <p:sp>
            <p:nvSpPr>
              <p:cNvPr id="31" name="Rectangle 30">
                <a:extLst>
                  <a:ext uri="{FF2B5EF4-FFF2-40B4-BE49-F238E27FC236}">
                    <a16:creationId xmlns:a16="http://schemas.microsoft.com/office/drawing/2014/main" id="{80F7D51E-D43C-47BB-9150-BBB041BEF7B0}"/>
                  </a:ext>
                </a:extLst>
              </p:cNvPr>
              <p:cNvSpPr/>
              <p:nvPr/>
            </p:nvSpPr>
            <p:spPr>
              <a:xfrm>
                <a:off x="6330090" y="4013661"/>
                <a:ext cx="2657828" cy="280374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2B79F03-2D32-4EE4-93DE-8B3056A63813}"/>
                  </a:ext>
                </a:extLst>
              </p:cNvPr>
              <p:cNvSpPr txBox="1"/>
              <p:nvPr/>
            </p:nvSpPr>
            <p:spPr>
              <a:xfrm>
                <a:off x="6821236" y="4007373"/>
                <a:ext cx="1580706" cy="369332"/>
              </a:xfrm>
              <a:prstGeom prst="rect">
                <a:avLst/>
              </a:prstGeom>
              <a:noFill/>
            </p:spPr>
            <p:txBody>
              <a:bodyPr wrap="none" rtlCol="0">
                <a:spAutoFit/>
              </a:bodyPr>
              <a:lstStyle/>
              <a:p>
                <a:r>
                  <a:rPr lang="en-US" dirty="0">
                    <a:solidFill>
                      <a:schemeClr val="tx1">
                        <a:lumMod val="65000"/>
                        <a:lumOff val="35000"/>
                      </a:schemeClr>
                    </a:solidFill>
                  </a:rPr>
                  <a:t>Medium Office</a:t>
                </a:r>
              </a:p>
            </p:txBody>
          </p:sp>
          <p:pic>
            <p:nvPicPr>
              <p:cNvPr id="33" name="Picture 32" descr="mdoff_Heatmap_IQR.png">
                <a:extLst>
                  <a:ext uri="{FF2B5EF4-FFF2-40B4-BE49-F238E27FC236}">
                    <a16:creationId xmlns:a16="http://schemas.microsoft.com/office/drawing/2014/main" id="{F2EA7554-2F9F-476B-8A89-AC3A61B18FF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91541" y="4425621"/>
                <a:ext cx="2240015" cy="2240015"/>
              </a:xfrm>
              <a:prstGeom prst="rect">
                <a:avLst/>
              </a:prstGeom>
            </p:spPr>
          </p:pic>
        </p:grpSp>
      </p:grpSp>
      <p:sp>
        <p:nvSpPr>
          <p:cNvPr id="43" name="TextBox 42">
            <a:extLst>
              <a:ext uri="{FF2B5EF4-FFF2-40B4-BE49-F238E27FC236}">
                <a16:creationId xmlns:a16="http://schemas.microsoft.com/office/drawing/2014/main" id="{6B540D1C-3995-4228-96FC-E92F32E2123E}"/>
              </a:ext>
            </a:extLst>
          </p:cNvPr>
          <p:cNvSpPr txBox="1"/>
          <p:nvPr/>
        </p:nvSpPr>
        <p:spPr>
          <a:xfrm>
            <a:off x="2447402" y="1767955"/>
            <a:ext cx="1475146" cy="1200329"/>
          </a:xfrm>
          <a:prstGeom prst="rect">
            <a:avLst/>
          </a:prstGeom>
          <a:noFill/>
        </p:spPr>
        <p:txBody>
          <a:bodyPr wrap="square" rtlCol="0">
            <a:spAutoFit/>
          </a:bodyPr>
          <a:lstStyle/>
          <a:p>
            <a:r>
              <a:rPr lang="en-US" dirty="0"/>
              <a:t>Impact of each variable across all climate zones</a:t>
            </a:r>
          </a:p>
        </p:txBody>
      </p:sp>
      <p:sp>
        <p:nvSpPr>
          <p:cNvPr id="44" name="TextBox 43">
            <a:extLst>
              <a:ext uri="{FF2B5EF4-FFF2-40B4-BE49-F238E27FC236}">
                <a16:creationId xmlns:a16="http://schemas.microsoft.com/office/drawing/2014/main" id="{345916D6-EE3D-492B-A4CA-0B879347A31F}"/>
              </a:ext>
            </a:extLst>
          </p:cNvPr>
          <p:cNvSpPr txBox="1"/>
          <p:nvPr/>
        </p:nvSpPr>
        <p:spPr>
          <a:xfrm>
            <a:off x="2464906" y="4427542"/>
            <a:ext cx="1445574" cy="1200329"/>
          </a:xfrm>
          <a:prstGeom prst="rect">
            <a:avLst/>
          </a:prstGeom>
          <a:noFill/>
        </p:spPr>
        <p:txBody>
          <a:bodyPr wrap="square" rtlCol="0">
            <a:spAutoFit/>
          </a:bodyPr>
          <a:lstStyle/>
          <a:p>
            <a:r>
              <a:rPr lang="en-US" dirty="0"/>
              <a:t>Potential range of EUI combing all variables</a:t>
            </a:r>
          </a:p>
        </p:txBody>
      </p:sp>
    </p:spTree>
    <p:extLst>
      <p:ext uri="{BB962C8B-B14F-4D97-AF65-F5344CB8AC3E}">
        <p14:creationId xmlns:p14="http://schemas.microsoft.com/office/powerpoint/2010/main" val="562221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8B92015-C32D-47B1-AC2E-F7C785C6271C}"/>
              </a:ext>
            </a:extLst>
          </p:cNvPr>
          <p:cNvSpPr txBox="1">
            <a:spLocks/>
          </p:cNvSpPr>
          <p:nvPr/>
        </p:nvSpPr>
        <p:spPr>
          <a:xfrm>
            <a:off x="152400" y="75932"/>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err="1">
                <a:ln>
                  <a:noFill/>
                </a:ln>
                <a:solidFill>
                  <a:schemeClr val="accent1"/>
                </a:solidFill>
                <a:effectLst/>
                <a:uLnTx/>
                <a:uFillTx/>
                <a:latin typeface="Calibri"/>
                <a:ea typeface="+mj-ea"/>
                <a:cs typeface="+mj-cs"/>
              </a:rPr>
              <a:t>URBANopt</a:t>
            </a:r>
            <a:r>
              <a:rPr kumimoji="0" lang="en-US" sz="2400" b="1" i="0" u="none" strike="noStrike" kern="1200" cap="none" spc="0" normalizeH="0" baseline="0" noProof="0" dirty="0">
                <a:ln>
                  <a:noFill/>
                </a:ln>
                <a:solidFill>
                  <a:schemeClr val="accent1"/>
                </a:solidFill>
                <a:effectLst/>
                <a:uLnTx/>
                <a:uFillTx/>
                <a:latin typeface="Calibri"/>
                <a:ea typeface="+mj-ea"/>
                <a:cs typeface="+mj-cs"/>
              </a:rPr>
              <a:t> / </a:t>
            </a:r>
            <a:r>
              <a:rPr kumimoji="0" lang="en-US" sz="2400" b="1" i="0" u="none" strike="noStrike" kern="1200" cap="none" spc="0" normalizeH="0" baseline="0" noProof="0" dirty="0" err="1">
                <a:ln>
                  <a:noFill/>
                </a:ln>
                <a:solidFill>
                  <a:schemeClr val="accent1"/>
                </a:solidFill>
                <a:effectLst/>
                <a:uLnTx/>
                <a:uFillTx/>
                <a:latin typeface="Calibri"/>
                <a:ea typeface="+mj-ea"/>
                <a:cs typeface="+mj-cs"/>
              </a:rPr>
              <a:t>REopt</a:t>
            </a:r>
            <a:r>
              <a:rPr kumimoji="0" lang="en-US" sz="2400" b="1" i="0" u="none" strike="noStrike" kern="1200" cap="none" spc="0" normalizeH="0" baseline="0" noProof="0" dirty="0">
                <a:ln>
                  <a:noFill/>
                </a:ln>
                <a:solidFill>
                  <a:schemeClr val="accent1"/>
                </a:solidFill>
                <a:effectLst/>
                <a:uLnTx/>
                <a:uFillTx/>
                <a:latin typeface="Calibri"/>
                <a:ea typeface="+mj-ea"/>
                <a:cs typeface="+mj-cs"/>
              </a:rPr>
              <a:t> demo example</a:t>
            </a:r>
          </a:p>
        </p:txBody>
      </p:sp>
      <p:sp>
        <p:nvSpPr>
          <p:cNvPr id="8" name="Google Shape;175;p25">
            <a:extLst>
              <a:ext uri="{FF2B5EF4-FFF2-40B4-BE49-F238E27FC236}">
                <a16:creationId xmlns:a16="http://schemas.microsoft.com/office/drawing/2014/main" id="{2C9BA491-4452-4F72-8464-403B760A9BAD}"/>
              </a:ext>
            </a:extLst>
          </p:cNvPr>
          <p:cNvSpPr txBox="1"/>
          <p:nvPr/>
        </p:nvSpPr>
        <p:spPr>
          <a:xfrm>
            <a:off x="76200" y="595444"/>
            <a:ext cx="2821386" cy="2833556"/>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Mixed use and restaurant features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kern="0" dirty="0">
                <a:latin typeface="Calibri"/>
                <a:ea typeface="Calibri"/>
                <a:cs typeface="Calibri"/>
                <a:sym typeface="Calibri"/>
              </a:rPr>
              <a:t>Central Ice Storage from </a:t>
            </a:r>
            <a:r>
              <a:rPr lang="en-US" sz="1800" kern="0" dirty="0">
                <a:latin typeface="Calibri"/>
                <a:ea typeface="Calibri"/>
                <a:cs typeface="Calibri"/>
                <a:sym typeface="Calibri"/>
                <a:hlinkClick r:id="rId2"/>
              </a:rPr>
              <a:t>https://github.com/NREL/openstudio-load-flexibility-measures-gem</a:t>
            </a:r>
            <a:r>
              <a:rPr lang="en-US" sz="1800" kern="0" dirty="0">
                <a:latin typeface="Calibri"/>
                <a:ea typeface="Calibri"/>
                <a:cs typeface="Calibri"/>
                <a:sym typeface="Calibri"/>
              </a:rPr>
              <a:t> (Karl Heine)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kern="0">
                <a:latin typeface="Calibri"/>
                <a:ea typeface="Calibri"/>
                <a:cs typeface="Calibri"/>
                <a:sym typeface="Calibri"/>
              </a:rPr>
              <a:t>REopt™</a:t>
            </a:r>
            <a:r>
              <a:rPr lang="en-US" sz="1800" kern="0" dirty="0">
                <a:latin typeface="Calibri"/>
                <a:ea typeface="Calibri"/>
                <a:cs typeface="Calibri"/>
                <a:sym typeface="Calibri"/>
              </a:rPr>
              <a:t> to size battery and PV systems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kern="0" dirty="0" err="1">
                <a:latin typeface="Calibri"/>
                <a:ea typeface="Calibri"/>
                <a:cs typeface="Calibri"/>
                <a:sym typeface="Calibri"/>
              </a:rPr>
              <a:t>REopt</a:t>
            </a:r>
            <a:r>
              <a:rPr lang="en-US" sz="1800" kern="0" dirty="0">
                <a:latin typeface="Calibri"/>
                <a:ea typeface="Calibri"/>
                <a:cs typeface="Calibri"/>
                <a:sym typeface="Calibri"/>
              </a:rPr>
              <a:t> compute costs/bills from </a:t>
            </a:r>
            <a:r>
              <a:rPr lang="en-US" sz="1800" kern="0" dirty="0" err="1">
                <a:latin typeface="Calibri"/>
                <a:ea typeface="Calibri"/>
                <a:cs typeface="Calibri"/>
                <a:sym typeface="Calibri"/>
              </a:rPr>
              <a:t>tarrifs</a:t>
            </a:r>
            <a:r>
              <a:rPr lang="en-US" sz="1800" kern="0" dirty="0">
                <a:latin typeface="Calibri"/>
                <a:ea typeface="Calibri"/>
                <a:cs typeface="Calibri"/>
                <a:sym typeface="Calibri"/>
              </a:rPr>
              <a:t>  </a:t>
            </a: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00" kern="0" dirty="0">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16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2" name="Group 1">
            <a:extLst>
              <a:ext uri="{FF2B5EF4-FFF2-40B4-BE49-F238E27FC236}">
                <a16:creationId xmlns:a16="http://schemas.microsoft.com/office/drawing/2014/main" id="{5798873E-DA68-449B-B982-11BFC67EBFF2}"/>
              </a:ext>
            </a:extLst>
          </p:cNvPr>
          <p:cNvGrpSpPr/>
          <p:nvPr/>
        </p:nvGrpSpPr>
        <p:grpSpPr>
          <a:xfrm>
            <a:off x="2973785" y="546936"/>
            <a:ext cx="5827314" cy="5701464"/>
            <a:chOff x="2973785" y="914400"/>
            <a:chExt cx="5827314" cy="5701464"/>
          </a:xfrm>
        </p:grpSpPr>
        <p:pic>
          <p:nvPicPr>
            <p:cNvPr id="16" name="Picture 15" descr="Chart, scatter chart&#10;&#10;Description automatically generated">
              <a:extLst>
                <a:ext uri="{FF2B5EF4-FFF2-40B4-BE49-F238E27FC236}">
                  <a16:creationId xmlns:a16="http://schemas.microsoft.com/office/drawing/2014/main" id="{559E4B39-4F0A-42DF-B3DE-8B217FACA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430" y="1606673"/>
              <a:ext cx="4671465" cy="4099915"/>
            </a:xfrm>
            <a:prstGeom prst="rect">
              <a:avLst/>
            </a:prstGeom>
          </p:spPr>
        </p:pic>
        <p:pic>
          <p:nvPicPr>
            <p:cNvPr id="4" name="Picture 3" descr="Text&#10;&#10;Description automatically generated">
              <a:extLst>
                <a:ext uri="{FF2B5EF4-FFF2-40B4-BE49-F238E27FC236}">
                  <a16:creationId xmlns:a16="http://schemas.microsoft.com/office/drawing/2014/main" id="{9F22B8B0-E872-4D8D-8FBB-AEE7AC1352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5325588"/>
              <a:ext cx="533400" cy="53340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74B9F9EC-C48C-4E89-A068-1F4E782CB0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5600" y="5249388"/>
              <a:ext cx="533400" cy="533400"/>
            </a:xfrm>
            <a:prstGeom prst="rect">
              <a:avLst/>
            </a:prstGeom>
          </p:spPr>
        </p:pic>
        <p:pic>
          <p:nvPicPr>
            <p:cNvPr id="9" name="Picture 8" descr="A picture containing solar cell, outdoor object&#10;&#10;Description automatically generated">
              <a:extLst>
                <a:ext uri="{FF2B5EF4-FFF2-40B4-BE49-F238E27FC236}">
                  <a16:creationId xmlns:a16="http://schemas.microsoft.com/office/drawing/2014/main" id="{047985FD-5D13-4C16-A862-DC6095774CE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24800" y="990600"/>
              <a:ext cx="762000" cy="482048"/>
            </a:xfrm>
            <a:prstGeom prst="rect">
              <a:avLst/>
            </a:prstGeom>
          </p:spPr>
        </p:pic>
        <p:pic>
          <p:nvPicPr>
            <p:cNvPr id="11" name="Picture 10" descr="A black and white drawing of a person holding an object&#10;&#10;Description automatically generated with medium confidence">
              <a:extLst>
                <a:ext uri="{FF2B5EF4-FFF2-40B4-BE49-F238E27FC236}">
                  <a16:creationId xmlns:a16="http://schemas.microsoft.com/office/drawing/2014/main" id="{501EE39B-AEC2-45F5-B4E6-4E56BCB4FF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73785" y="2097707"/>
              <a:ext cx="517129" cy="713281"/>
            </a:xfrm>
            <a:prstGeom prst="rect">
              <a:avLst/>
            </a:prstGeom>
          </p:spPr>
        </p:pic>
        <p:pic>
          <p:nvPicPr>
            <p:cNvPr id="18" name="Picture 17" descr="Chart&#10;&#10;Description automatically generated with medium confidence">
              <a:extLst>
                <a:ext uri="{FF2B5EF4-FFF2-40B4-BE49-F238E27FC236}">
                  <a16:creationId xmlns:a16="http://schemas.microsoft.com/office/drawing/2014/main" id="{273966E5-1DE4-48F8-AB47-FC687FD1CF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08550" y="1517642"/>
              <a:ext cx="792549" cy="5098222"/>
            </a:xfrm>
            <a:prstGeom prst="rect">
              <a:avLst/>
            </a:prstGeom>
          </p:spPr>
        </p:pic>
        <p:sp>
          <p:nvSpPr>
            <p:cNvPr id="19" name="Google Shape;175;p25">
              <a:extLst>
                <a:ext uri="{FF2B5EF4-FFF2-40B4-BE49-F238E27FC236}">
                  <a16:creationId xmlns:a16="http://schemas.microsoft.com/office/drawing/2014/main" id="{76D3A357-6690-40F8-ADE8-67733AE01F9B}"/>
                </a:ext>
              </a:extLst>
            </p:cNvPr>
            <p:cNvSpPr txBox="1"/>
            <p:nvPr/>
          </p:nvSpPr>
          <p:spPr>
            <a:xfrm>
              <a:off x="4121298" y="914400"/>
              <a:ext cx="3727302" cy="7620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NSGA2 Preliminary example results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kern="0" dirty="0">
                  <a:latin typeface="Calibri"/>
                  <a:ea typeface="Calibri"/>
                  <a:cs typeface="Calibri"/>
                  <a:sym typeface="Calibri"/>
                </a:rPr>
                <a:t>10 generations with 60 samples each</a:t>
              </a:r>
              <a:endParaRPr kumimoji="0" lang="en" sz="16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21" name="Rectangle 2">
            <a:extLst>
              <a:ext uri="{FF2B5EF4-FFF2-40B4-BE49-F238E27FC236}">
                <a16:creationId xmlns:a16="http://schemas.microsoft.com/office/drawing/2014/main" id="{FA60A647-96CB-4A77-ACE0-30B41127FE53}"/>
              </a:ext>
            </a:extLst>
          </p:cNvPr>
          <p:cNvSpPr>
            <a:spLocks noChangeArrowheads="1"/>
          </p:cNvSpPr>
          <p:nvPr/>
        </p:nvSpPr>
        <p:spPr bwMode="auto">
          <a:xfrm>
            <a:off x="162139" y="3642211"/>
            <a:ext cx="3514104"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mn-lt"/>
                <a:cs typeface="Arial" panose="020B0604020202020204" pitchFamily="34" charset="0"/>
              </a:rPr>
              <a:t>inputs</a:t>
            </a:r>
            <a:br>
              <a:rPr kumimoji="0" lang="en-US" altLang="en-US" sz="1100" b="0" i="0" u="none" strike="noStrike" cap="none" normalizeH="0" baseline="0" dirty="0">
                <a:ln>
                  <a:noFill/>
                </a:ln>
                <a:effectLst/>
                <a:latin typeface="+mn-lt"/>
                <a:cs typeface="Arial" panose="020B0604020202020204" pitchFamily="34" charset="0"/>
              </a:rPr>
            </a:br>
            <a:r>
              <a:rPr lang="en-US" altLang="en-US" sz="1100" dirty="0">
                <a:latin typeface="+mn-lt"/>
                <a:cs typeface="Arial" panose="020B0604020202020204" pitchFamily="34" charset="0"/>
              </a:rPr>
              <a:t>B</a:t>
            </a:r>
            <a:r>
              <a:rPr kumimoji="0" lang="en-US" altLang="en-US" sz="1100" b="0" i="0" u="none" strike="noStrike" cap="none" normalizeH="0" baseline="0" dirty="0">
                <a:ln>
                  <a:noFill/>
                </a:ln>
                <a:effectLst/>
                <a:latin typeface="+mn-lt"/>
                <a:cs typeface="Arial" panose="020B0604020202020204" pitchFamily="34" charset="0"/>
              </a:rPr>
              <a:t>attery </a:t>
            </a:r>
            <a:r>
              <a:rPr kumimoji="0" lang="en-US" altLang="en-US" sz="1100" b="0" i="0" u="none" strike="noStrike" cap="none" normalizeH="0" baseline="0" dirty="0" err="1">
                <a:ln>
                  <a:noFill/>
                </a:ln>
                <a:effectLst/>
                <a:latin typeface="+mn-lt"/>
                <a:cs typeface="Arial" panose="020B0604020202020204" pitchFamily="34" charset="0"/>
              </a:rPr>
              <a:t>installed_cost_us_dollars_per_kw</a:t>
            </a:r>
            <a:r>
              <a:rPr kumimoji="0" lang="en-US" altLang="en-US" sz="1100" b="0" i="0" u="none" strike="noStrike" cap="none" normalizeH="0" baseline="0" dirty="0">
                <a:ln>
                  <a:noFill/>
                </a:ln>
                <a:effectLst/>
                <a:latin typeface="+mn-lt"/>
                <a:cs typeface="Arial" panose="020B0604020202020204" pitchFamily="34" charset="0"/>
              </a:rPr>
              <a:t> (400-1680 kw)</a:t>
            </a:r>
            <a:br>
              <a:rPr kumimoji="0" lang="en-US" altLang="en-US" sz="1100" b="0" i="0" u="none" strike="noStrike" cap="none" normalizeH="0" baseline="0" dirty="0">
                <a:ln>
                  <a:noFill/>
                </a:ln>
                <a:effectLst/>
                <a:latin typeface="+mn-lt"/>
                <a:cs typeface="Arial" panose="020B0604020202020204" pitchFamily="34" charset="0"/>
              </a:rPr>
            </a:br>
            <a:r>
              <a:rPr lang="en-US" altLang="en-US" sz="1100" dirty="0">
                <a:latin typeface="+mn-lt"/>
                <a:cs typeface="Arial" panose="020B0604020202020204" pitchFamily="34" charset="0"/>
              </a:rPr>
              <a:t>B</a:t>
            </a:r>
            <a:r>
              <a:rPr kumimoji="0" lang="en-US" altLang="en-US" sz="1100" b="0" i="0" u="none" strike="noStrike" cap="none" normalizeH="0" baseline="0" dirty="0">
                <a:ln>
                  <a:noFill/>
                </a:ln>
                <a:effectLst/>
                <a:latin typeface="+mn-lt"/>
                <a:cs typeface="Arial" panose="020B0604020202020204" pitchFamily="34" charset="0"/>
              </a:rPr>
              <a:t>attery </a:t>
            </a:r>
            <a:r>
              <a:rPr kumimoji="0" lang="en-US" altLang="en-US" sz="1100" b="0" i="0" u="none" strike="noStrike" cap="none" normalizeH="0" baseline="0" dirty="0" err="1">
                <a:ln>
                  <a:noFill/>
                </a:ln>
                <a:effectLst/>
                <a:latin typeface="+mn-lt"/>
                <a:cs typeface="Arial" panose="020B0604020202020204" pitchFamily="34" charset="0"/>
              </a:rPr>
              <a:t>installed_cost_us_dollars_per_kwh</a:t>
            </a:r>
            <a:r>
              <a:rPr kumimoji="0" lang="en-US" altLang="en-US" sz="1100" b="0" i="0" u="none" strike="noStrike" cap="none" normalizeH="0" baseline="0" dirty="0">
                <a:ln>
                  <a:noFill/>
                </a:ln>
                <a:effectLst/>
                <a:latin typeface="+mn-lt"/>
                <a:cs typeface="Arial" panose="020B0604020202020204" pitchFamily="34" charset="0"/>
              </a:rPr>
              <a:t> (200-840 kwh)</a:t>
            </a:r>
            <a:br>
              <a:rPr kumimoji="0" lang="en-US" altLang="en-US" sz="1100" b="0" i="0" u="none" strike="noStrike" cap="none" normalizeH="0" baseline="0" dirty="0">
                <a:ln>
                  <a:noFill/>
                </a:ln>
                <a:effectLst/>
                <a:latin typeface="+mn-lt"/>
                <a:cs typeface="Arial" panose="020B0604020202020204" pitchFamily="34" charset="0"/>
              </a:rPr>
            </a:br>
            <a:r>
              <a:rPr kumimoji="0" lang="en-US" altLang="en-US" sz="1100" b="0" i="0" u="none" strike="noStrike" cap="none" normalizeH="0" baseline="0" dirty="0">
                <a:ln>
                  <a:noFill/>
                </a:ln>
                <a:effectLst/>
                <a:latin typeface="+mn-lt"/>
                <a:cs typeface="Arial" panose="020B0604020202020204" pitchFamily="34" charset="0"/>
              </a:rPr>
              <a:t>Storage Capacity for Ice Tank (5000-40,000 ton-</a:t>
            </a:r>
            <a:r>
              <a:rPr kumimoji="0" lang="en-US" altLang="en-US" sz="1100" b="0" i="0" u="none" strike="noStrike" cap="none" normalizeH="0" baseline="0" dirty="0" err="1">
                <a:ln>
                  <a:noFill/>
                </a:ln>
                <a:effectLst/>
                <a:latin typeface="+mn-lt"/>
                <a:cs typeface="Arial" panose="020B0604020202020204" pitchFamily="34" charset="0"/>
              </a:rPr>
              <a:t>hrs</a:t>
            </a:r>
            <a:r>
              <a:rPr kumimoji="0" lang="en-US" altLang="en-US" sz="1100" b="0" i="0" u="none" strike="noStrike" cap="none" normalizeH="0" baseline="0" dirty="0">
                <a:ln>
                  <a:noFill/>
                </a:ln>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effectLst/>
                <a:latin typeface="+mn-lt"/>
                <a:cs typeface="Arial" panose="020B0604020202020204" pitchFamily="34" charset="0"/>
              </a:rPr>
              <a:t>chiller_limit</a:t>
            </a:r>
            <a:r>
              <a:rPr kumimoji="0" lang="en-US" altLang="en-US" sz="1100" b="0" i="0" u="none" strike="noStrike" cap="none" normalizeH="0" baseline="0" dirty="0">
                <a:ln>
                  <a:noFill/>
                </a:ln>
                <a:effectLst/>
                <a:latin typeface="+mn-lt"/>
                <a:cs typeface="Arial" panose="020B0604020202020204" pitchFamily="34" charset="0"/>
              </a:rPr>
              <a:t> (0.1–1.0)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mn-lt"/>
                <a:cs typeface="Arial" panose="020B0604020202020204" pitchFamily="34" charset="0"/>
              </a:rPr>
              <a:t>Loop temp setpoint (40-50)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mn-lt"/>
                <a:cs typeface="Arial" panose="020B0604020202020204" pitchFamily="34" charset="0"/>
              </a:rPr>
              <a:t>Ice charging setpoint (20-30)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mn-lt"/>
                <a:cs typeface="Arial" panose="020B0604020202020204" pitchFamily="34" charset="0"/>
              </a:rPr>
              <a:t>outputs</a:t>
            </a:r>
            <a:br>
              <a:rPr kumimoji="0" lang="en-US" altLang="en-US" sz="1100" b="0" i="0" u="none" strike="noStrike" cap="none" normalizeH="0" baseline="0" dirty="0">
                <a:ln>
                  <a:noFill/>
                </a:ln>
                <a:effectLst/>
                <a:latin typeface="+mn-lt"/>
                <a:cs typeface="Arial" panose="020B0604020202020204" pitchFamily="34" charset="0"/>
              </a:rPr>
            </a:br>
            <a:r>
              <a:rPr kumimoji="0" lang="en-US" altLang="en-US" sz="1100" b="0" i="0" u="none" strike="noStrike" cap="none" normalizeH="0" baseline="0" dirty="0">
                <a:ln>
                  <a:noFill/>
                </a:ln>
                <a:effectLst/>
                <a:latin typeface="+mn-lt"/>
                <a:cs typeface="Arial" panose="020B0604020202020204" pitchFamily="34" charset="0"/>
              </a:rPr>
              <a:t>Total </a:t>
            </a:r>
            <a:r>
              <a:rPr kumimoji="0" lang="en-US" altLang="en-US" sz="1100" b="0" i="0" u="none" strike="noStrike" cap="none" normalizeH="0" baseline="0" dirty="0" err="1">
                <a:ln>
                  <a:noFill/>
                </a:ln>
                <a:effectLst/>
                <a:latin typeface="+mn-lt"/>
                <a:cs typeface="Arial" panose="020B0604020202020204" pitchFamily="34" charset="0"/>
              </a:rPr>
              <a:t>electricity_kwh</a:t>
            </a:r>
            <a:br>
              <a:rPr kumimoji="0" lang="en-US" altLang="en-US" sz="1100" b="0" i="0" u="none" strike="noStrike" cap="none" normalizeH="0" baseline="0" dirty="0">
                <a:ln>
                  <a:noFill/>
                </a:ln>
                <a:effectLst/>
                <a:latin typeface="+mn-lt"/>
                <a:cs typeface="Arial" panose="020B0604020202020204" pitchFamily="34" charset="0"/>
              </a:rPr>
            </a:br>
            <a:r>
              <a:rPr kumimoji="0" lang="en-US" altLang="en-US" sz="1100" b="0" i="0" u="none" strike="noStrike" cap="none" normalizeH="0" baseline="0" dirty="0">
                <a:ln>
                  <a:noFill/>
                </a:ln>
                <a:effectLst/>
                <a:latin typeface="+mn-lt"/>
                <a:cs typeface="Arial" panose="020B0604020202020204" pitchFamily="34" charset="0"/>
              </a:rPr>
              <a:t>Total </a:t>
            </a:r>
            <a:r>
              <a:rPr kumimoji="0" lang="en-US" altLang="en-US" sz="1100" b="0" i="0" u="none" strike="noStrike" cap="none" normalizeH="0" baseline="0" dirty="0" err="1">
                <a:ln>
                  <a:noFill/>
                </a:ln>
                <a:effectLst/>
                <a:latin typeface="+mn-lt"/>
                <a:cs typeface="Arial" panose="020B0604020202020204" pitchFamily="34" charset="0"/>
              </a:rPr>
              <a:t>natural_gas_kwh</a:t>
            </a:r>
            <a:br>
              <a:rPr kumimoji="0" lang="en-US" altLang="en-US" sz="1100" b="0" i="0" u="none" strike="noStrike" cap="none" normalizeH="0" baseline="0" dirty="0">
                <a:ln>
                  <a:noFill/>
                </a:ln>
                <a:effectLst/>
                <a:latin typeface="+mn-lt"/>
                <a:cs typeface="Arial" panose="020B0604020202020204" pitchFamily="34" charset="0"/>
              </a:rPr>
            </a:br>
            <a:r>
              <a:rPr lang="en-US" altLang="en-US" sz="1100" dirty="0">
                <a:latin typeface="+mn-lt"/>
                <a:cs typeface="Arial" panose="020B0604020202020204" pitchFamily="34" charset="0"/>
              </a:rPr>
              <a:t>T</a:t>
            </a:r>
            <a:r>
              <a:rPr kumimoji="0" lang="en-US" altLang="en-US" sz="1100" b="0" i="0" u="none" strike="noStrike" cap="none" normalizeH="0" baseline="0" dirty="0">
                <a:ln>
                  <a:noFill/>
                </a:ln>
                <a:effectLst/>
                <a:latin typeface="+mn-lt"/>
                <a:cs typeface="Arial" panose="020B0604020202020204" pitchFamily="34" charset="0"/>
              </a:rPr>
              <a:t>otal</a:t>
            </a:r>
            <a:r>
              <a:rPr lang="en-US" altLang="en-US" sz="1100" dirty="0">
                <a:latin typeface="+mn-lt"/>
                <a:cs typeface="Arial" panose="020B0604020202020204" pitchFamily="34" charset="0"/>
              </a:rPr>
              <a:t> </a:t>
            </a:r>
            <a:r>
              <a:rPr kumimoji="0" lang="en-US" altLang="en-US" sz="1100" b="0" i="0" u="none" strike="noStrike" cap="none" normalizeH="0" baseline="0" dirty="0" err="1">
                <a:ln>
                  <a:noFill/>
                </a:ln>
                <a:effectLst/>
                <a:latin typeface="+mn-lt"/>
                <a:cs typeface="Arial" panose="020B0604020202020204" pitchFamily="34" charset="0"/>
              </a:rPr>
              <a:t>solar_pv_kw</a:t>
            </a:r>
            <a:br>
              <a:rPr kumimoji="0" lang="en-US" altLang="en-US" sz="1100" b="0" i="0" u="none" strike="noStrike" cap="none" normalizeH="0" baseline="0" dirty="0">
                <a:ln>
                  <a:noFill/>
                </a:ln>
                <a:effectLst/>
                <a:latin typeface="+mn-lt"/>
                <a:cs typeface="Arial" panose="020B0604020202020204" pitchFamily="34" charset="0"/>
              </a:rPr>
            </a:br>
            <a:r>
              <a:rPr kumimoji="0" lang="en-US" altLang="en-US" sz="1100" b="0" i="0" u="none" strike="noStrike" cap="none" normalizeH="0" baseline="0" dirty="0" err="1">
                <a:ln>
                  <a:noFill/>
                </a:ln>
                <a:effectLst/>
                <a:latin typeface="+mn-lt"/>
                <a:cs typeface="Arial" panose="020B0604020202020204" pitchFamily="34" charset="0"/>
              </a:rPr>
              <a:t>size_kw</a:t>
            </a:r>
            <a:r>
              <a:rPr kumimoji="0" lang="en-US" altLang="en-US" sz="1100" b="0" i="0" u="none" strike="noStrike" cap="none" normalizeH="0" baseline="0" dirty="0">
                <a:ln>
                  <a:noFill/>
                </a:ln>
                <a:effectLst/>
                <a:latin typeface="+mn-lt"/>
                <a:cs typeface="Arial" panose="020B0604020202020204" pitchFamily="34" charset="0"/>
              </a:rPr>
              <a:t> (battery power rating)</a:t>
            </a:r>
            <a:br>
              <a:rPr kumimoji="0" lang="en-US" altLang="en-US" sz="1100" b="0" i="0" u="none" strike="noStrike" cap="none" normalizeH="0" baseline="0" dirty="0">
                <a:ln>
                  <a:noFill/>
                </a:ln>
                <a:effectLst/>
                <a:latin typeface="+mn-lt"/>
                <a:cs typeface="Arial" panose="020B0604020202020204" pitchFamily="34" charset="0"/>
              </a:rPr>
            </a:br>
            <a:r>
              <a:rPr kumimoji="0" lang="en-US" altLang="en-US" sz="1100" b="0" i="0" u="none" strike="noStrike" cap="none" normalizeH="0" baseline="0" dirty="0" err="1">
                <a:ln>
                  <a:noFill/>
                </a:ln>
                <a:effectLst/>
                <a:latin typeface="+mn-lt"/>
                <a:cs typeface="Arial" panose="020B0604020202020204" pitchFamily="34" charset="0"/>
              </a:rPr>
              <a:t>size_kwh</a:t>
            </a:r>
            <a:r>
              <a:rPr kumimoji="0" lang="en-US" altLang="en-US" sz="1100" b="0" i="0" u="none" strike="noStrike" cap="none" normalizeH="0" baseline="0" dirty="0">
                <a:ln>
                  <a:noFill/>
                </a:ln>
                <a:effectLst/>
                <a:latin typeface="+mn-lt"/>
                <a:cs typeface="Arial" panose="020B0604020202020204" pitchFamily="34" charset="0"/>
              </a:rPr>
              <a:t> (battery capacity)</a:t>
            </a:r>
            <a:br>
              <a:rPr kumimoji="0" lang="en-US" altLang="en-US" sz="1100" b="0" i="0" u="none" strike="noStrike" cap="none" normalizeH="0" baseline="0" dirty="0">
                <a:ln>
                  <a:noFill/>
                </a:ln>
                <a:effectLst/>
                <a:latin typeface="+mn-lt"/>
                <a:cs typeface="Arial" panose="020B0604020202020204" pitchFamily="34" charset="0"/>
              </a:rPr>
            </a:br>
            <a:r>
              <a:rPr kumimoji="0" lang="en-US" altLang="en-US" sz="1100" b="0" i="0" u="none" strike="noStrike" cap="none" normalizeH="0" baseline="0" dirty="0" err="1">
                <a:ln>
                  <a:noFill/>
                </a:ln>
                <a:effectLst/>
                <a:latin typeface="+mn-lt"/>
                <a:cs typeface="Arial" panose="020B0604020202020204" pitchFamily="34" charset="0"/>
              </a:rPr>
              <a:t>year_one_energy_cost_us_dollars</a:t>
            </a:r>
            <a:br>
              <a:rPr kumimoji="0" lang="en-US" altLang="en-US" sz="1100" b="0" i="0" u="none" strike="noStrike" cap="none" normalizeH="0" baseline="0" dirty="0">
                <a:ln>
                  <a:noFill/>
                </a:ln>
                <a:effectLst/>
                <a:latin typeface="+mn-lt"/>
                <a:cs typeface="Arial" panose="020B0604020202020204" pitchFamily="34" charset="0"/>
              </a:rPr>
            </a:br>
            <a:r>
              <a:rPr kumimoji="0" lang="en-US" altLang="en-US" sz="1100" b="0" i="0" u="none" strike="noStrike" cap="none" normalizeH="0" baseline="0" dirty="0" err="1">
                <a:ln>
                  <a:noFill/>
                </a:ln>
                <a:effectLst/>
                <a:latin typeface="+mn-lt"/>
                <a:cs typeface="Arial" panose="020B0604020202020204" pitchFamily="34" charset="0"/>
              </a:rPr>
              <a:t>year_one_bill_us_dollars</a:t>
            </a:r>
            <a:br>
              <a:rPr kumimoji="0" lang="en-US" altLang="en-US" sz="1100" b="0" i="0" u="none" strike="noStrike" cap="none" normalizeH="0" baseline="0" dirty="0">
                <a:ln>
                  <a:noFill/>
                </a:ln>
                <a:effectLst/>
                <a:latin typeface="+mn-lt"/>
                <a:cs typeface="Arial" panose="020B0604020202020204" pitchFamily="34" charset="0"/>
              </a:rPr>
            </a:br>
            <a:br>
              <a:rPr kumimoji="0" lang="en-US" altLang="en-US" sz="1100" b="0" i="0" u="none" strike="noStrike" cap="none" normalizeH="0" baseline="0" dirty="0">
                <a:ln>
                  <a:noFill/>
                </a:ln>
                <a:effectLst/>
                <a:latin typeface="+mn-lt"/>
                <a:cs typeface="Arial" panose="020B0604020202020204" pitchFamily="34" charset="0"/>
              </a:rPr>
            </a:br>
            <a:endParaRPr kumimoji="0" lang="en-US" altLang="en-US" sz="1100" b="0" i="0" u="none" strike="noStrike" cap="none" normalizeH="0" baseline="0" dirty="0">
              <a:ln>
                <a:noFill/>
              </a:ln>
              <a:effectLst/>
              <a:latin typeface="+mn-lt"/>
              <a:cs typeface="Arial" panose="020B0604020202020204" pitchFamily="34" charset="0"/>
            </a:endParaRPr>
          </a:p>
        </p:txBody>
      </p:sp>
      <p:sp>
        <p:nvSpPr>
          <p:cNvPr id="13" name="Google Shape;175;p25">
            <a:extLst>
              <a:ext uri="{FF2B5EF4-FFF2-40B4-BE49-F238E27FC236}">
                <a16:creationId xmlns:a16="http://schemas.microsoft.com/office/drawing/2014/main" id="{0DE53F3C-F769-4E67-9BE7-26F24ABAEDEC}"/>
              </a:ext>
            </a:extLst>
          </p:cNvPr>
          <p:cNvSpPr txBox="1"/>
          <p:nvPr/>
        </p:nvSpPr>
        <p:spPr>
          <a:xfrm>
            <a:off x="3933147" y="5694717"/>
            <a:ext cx="3727302" cy="7620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This is just a toy example, but now you can do a real one at scale! </a:t>
            </a:r>
            <a:endParaRPr kumimoji="0" lang="en" sz="16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41125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D16E10-9DDA-96BA-BB64-E05E76BA4594}"/>
              </a:ext>
            </a:extLst>
          </p:cNvPr>
          <p:cNvSpPr txBox="1">
            <a:spLocks/>
          </p:cNvSpPr>
          <p:nvPr/>
        </p:nvSpPr>
        <p:spPr>
          <a:xfrm>
            <a:off x="0" y="0"/>
            <a:ext cx="8229600" cy="563562"/>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b="1" kern="1200">
                <a:solidFill>
                  <a:schemeClr val="tx1"/>
                </a:solidFill>
                <a:latin typeface="+mj-lt"/>
                <a:ea typeface="+mj-ea"/>
                <a:cs typeface="+mj-cs"/>
              </a:defRPr>
            </a:lvl1pPr>
          </a:lstStyle>
          <a:p>
            <a:pPr lvl="0">
              <a:defRPr/>
            </a:pPr>
            <a:r>
              <a:rPr lang="en-US" sz="2800" dirty="0">
                <a:solidFill>
                  <a:schemeClr val="accent1"/>
                </a:solidFill>
              </a:rPr>
              <a:t>How does it work?</a:t>
            </a:r>
            <a:endParaRPr kumimoji="0" lang="en-US" sz="2800" b="1" i="0" u="none" strike="noStrike" kern="1200" cap="none" spc="0" normalizeH="0" baseline="0" noProof="0" dirty="0">
              <a:ln>
                <a:noFill/>
              </a:ln>
              <a:solidFill>
                <a:schemeClr val="accent1"/>
              </a:solidFill>
              <a:effectLst/>
              <a:uLnTx/>
              <a:uFillTx/>
              <a:latin typeface="Calibri"/>
              <a:ea typeface="+mj-ea"/>
              <a:cs typeface="+mj-cs"/>
            </a:endParaRPr>
          </a:p>
        </p:txBody>
      </p:sp>
      <p:pic>
        <p:nvPicPr>
          <p:cNvPr id="5" name="Picture 4" descr="A picture containing clock&#10;&#10;Description automatically generated">
            <a:extLst>
              <a:ext uri="{FF2B5EF4-FFF2-40B4-BE49-F238E27FC236}">
                <a16:creationId xmlns:a16="http://schemas.microsoft.com/office/drawing/2014/main" id="{0709E745-BB67-D2D9-4DCD-498A291B68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4350" y="3383550"/>
            <a:ext cx="6741182" cy="2170778"/>
          </a:xfrm>
          <a:prstGeom prst="rect">
            <a:avLst/>
          </a:prstGeom>
        </p:spPr>
      </p:pic>
      <p:pic>
        <p:nvPicPr>
          <p:cNvPr id="7" name="Picture 6">
            <a:extLst>
              <a:ext uri="{FF2B5EF4-FFF2-40B4-BE49-F238E27FC236}">
                <a16:creationId xmlns:a16="http://schemas.microsoft.com/office/drawing/2014/main" id="{9068397A-927D-FDD2-C54F-6D28A690B051}"/>
              </a:ext>
            </a:extLst>
          </p:cNvPr>
          <p:cNvPicPr>
            <a:picLocks noChangeAspect="1"/>
          </p:cNvPicPr>
          <p:nvPr/>
        </p:nvPicPr>
        <p:blipFill>
          <a:blip r:embed="rId3"/>
          <a:stretch>
            <a:fillRect/>
          </a:stretch>
        </p:blipFill>
        <p:spPr>
          <a:xfrm>
            <a:off x="1803035" y="1066800"/>
            <a:ext cx="6241321" cy="1432684"/>
          </a:xfrm>
          <a:prstGeom prst="rect">
            <a:avLst/>
          </a:prstGeom>
        </p:spPr>
      </p:pic>
      <p:sp>
        <p:nvSpPr>
          <p:cNvPr id="8" name="TextBox 7">
            <a:extLst>
              <a:ext uri="{FF2B5EF4-FFF2-40B4-BE49-F238E27FC236}">
                <a16:creationId xmlns:a16="http://schemas.microsoft.com/office/drawing/2014/main" id="{8650EBEC-134E-2D45-7D78-08E5028B5A01}"/>
              </a:ext>
            </a:extLst>
          </p:cNvPr>
          <p:cNvSpPr txBox="1"/>
          <p:nvPr/>
        </p:nvSpPr>
        <p:spPr>
          <a:xfrm>
            <a:off x="-76200" y="6477000"/>
            <a:ext cx="2879314" cy="200055"/>
          </a:xfrm>
          <a:prstGeom prst="rect">
            <a:avLst/>
          </a:prstGeom>
          <a:noFill/>
        </p:spPr>
        <p:txBody>
          <a:bodyPr wrap="none" rtlCol="0">
            <a:spAutoFit/>
          </a:bodyPr>
          <a:lstStyle/>
          <a:p>
            <a:r>
              <a:rPr lang="en-US" sz="700" dirty="0"/>
              <a:t>Images from https://www.energy.gov/eere/buildings/articles/openstudio</a:t>
            </a:r>
          </a:p>
        </p:txBody>
      </p:sp>
      <p:pic>
        <p:nvPicPr>
          <p:cNvPr id="9" name="Graphic 8">
            <a:extLst>
              <a:ext uri="{FF2B5EF4-FFF2-40B4-BE49-F238E27FC236}">
                <a16:creationId xmlns:a16="http://schemas.microsoft.com/office/drawing/2014/main" id="{54754777-4CA4-9DB8-0BDD-05E75DD06F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6497" y="1020821"/>
            <a:ext cx="687514" cy="626851"/>
          </a:xfrm>
          <a:prstGeom prst="rect">
            <a:avLst/>
          </a:prstGeom>
        </p:spPr>
      </p:pic>
      <p:pic>
        <p:nvPicPr>
          <p:cNvPr id="10" name="Picture 9">
            <a:extLst>
              <a:ext uri="{FF2B5EF4-FFF2-40B4-BE49-F238E27FC236}">
                <a16:creationId xmlns:a16="http://schemas.microsoft.com/office/drawing/2014/main" id="{3DEA72B0-4464-85CA-1656-A4C139AEC957}"/>
              </a:ext>
            </a:extLst>
          </p:cNvPr>
          <p:cNvPicPr>
            <a:picLocks noChangeAspect="1"/>
          </p:cNvPicPr>
          <p:nvPr/>
        </p:nvPicPr>
        <p:blipFill>
          <a:blip r:embed="rId6"/>
          <a:stretch>
            <a:fillRect/>
          </a:stretch>
        </p:blipFill>
        <p:spPr>
          <a:xfrm>
            <a:off x="623576" y="1684300"/>
            <a:ext cx="513356" cy="833512"/>
          </a:xfrm>
          <a:prstGeom prst="rect">
            <a:avLst/>
          </a:prstGeom>
        </p:spPr>
      </p:pic>
      <p:sp>
        <p:nvSpPr>
          <p:cNvPr id="11" name="TextBox 10">
            <a:extLst>
              <a:ext uri="{FF2B5EF4-FFF2-40B4-BE49-F238E27FC236}">
                <a16:creationId xmlns:a16="http://schemas.microsoft.com/office/drawing/2014/main" id="{B3D4B35F-B8DD-DF58-CD90-32E11263A81A}"/>
              </a:ext>
            </a:extLst>
          </p:cNvPr>
          <p:cNvSpPr txBox="1"/>
          <p:nvPr/>
        </p:nvSpPr>
        <p:spPr>
          <a:xfrm>
            <a:off x="96572" y="2113162"/>
            <a:ext cx="562975" cy="338554"/>
          </a:xfrm>
          <a:prstGeom prst="rect">
            <a:avLst/>
          </a:prstGeom>
          <a:noFill/>
        </p:spPr>
        <p:txBody>
          <a:bodyPr wrap="none" rtlCol="0">
            <a:spAutoFit/>
          </a:bodyPr>
          <a:lstStyle/>
          <a:p>
            <a:r>
              <a:rPr lang="en-US" sz="1600" dirty="0">
                <a:solidFill>
                  <a:schemeClr val="tx1">
                    <a:lumMod val="50000"/>
                    <a:lumOff val="50000"/>
                  </a:schemeClr>
                </a:solidFill>
                <a:latin typeface="+mn-lt"/>
              </a:rPr>
              <a:t>SDK</a:t>
            </a:r>
          </a:p>
        </p:txBody>
      </p:sp>
      <p:sp>
        <p:nvSpPr>
          <p:cNvPr id="12" name="TextBox 11">
            <a:extLst>
              <a:ext uri="{FF2B5EF4-FFF2-40B4-BE49-F238E27FC236}">
                <a16:creationId xmlns:a16="http://schemas.microsoft.com/office/drawing/2014/main" id="{218D5EC2-CDD9-6422-65FC-020C2C5D6E1D}"/>
              </a:ext>
            </a:extLst>
          </p:cNvPr>
          <p:cNvSpPr txBox="1"/>
          <p:nvPr/>
        </p:nvSpPr>
        <p:spPr>
          <a:xfrm>
            <a:off x="76200" y="1163032"/>
            <a:ext cx="603721" cy="338554"/>
          </a:xfrm>
          <a:prstGeom prst="rect">
            <a:avLst/>
          </a:prstGeom>
          <a:noFill/>
        </p:spPr>
        <p:txBody>
          <a:bodyPr wrap="square" rtlCol="0">
            <a:spAutoFit/>
          </a:bodyPr>
          <a:lstStyle/>
          <a:p>
            <a:r>
              <a:rPr lang="en-US" sz="1600" dirty="0">
                <a:solidFill>
                  <a:schemeClr val="tx1">
                    <a:lumMod val="50000"/>
                    <a:lumOff val="50000"/>
                  </a:schemeClr>
                </a:solidFill>
                <a:latin typeface="+mn-lt"/>
              </a:rPr>
              <a:t>App</a:t>
            </a:r>
          </a:p>
        </p:txBody>
      </p:sp>
      <p:cxnSp>
        <p:nvCxnSpPr>
          <p:cNvPr id="14" name="Straight Arrow Connector 13">
            <a:extLst>
              <a:ext uri="{FF2B5EF4-FFF2-40B4-BE49-F238E27FC236}">
                <a16:creationId xmlns:a16="http://schemas.microsoft.com/office/drawing/2014/main" id="{EA2ADCC5-E87D-6BAE-79E6-AF89E7A05C1A}"/>
              </a:ext>
            </a:extLst>
          </p:cNvPr>
          <p:cNvCxnSpPr>
            <a:cxnSpLocks/>
          </p:cNvCxnSpPr>
          <p:nvPr/>
        </p:nvCxnSpPr>
        <p:spPr>
          <a:xfrm>
            <a:off x="1317584" y="1501586"/>
            <a:ext cx="397965" cy="160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C05E152-1CA7-A9DE-179D-4F169C0FDC96}"/>
              </a:ext>
            </a:extLst>
          </p:cNvPr>
          <p:cNvCxnSpPr>
            <a:cxnSpLocks/>
          </p:cNvCxnSpPr>
          <p:nvPr/>
        </p:nvCxnSpPr>
        <p:spPr>
          <a:xfrm flipV="1">
            <a:off x="1313019" y="1910986"/>
            <a:ext cx="401008" cy="146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2434DDC0-A78E-0BC1-98C2-BD227A93A11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1189" y="4087979"/>
            <a:ext cx="649993" cy="64999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EE3D6549-8550-0D43-63ED-6C4522C40D81}"/>
              </a:ext>
            </a:extLst>
          </p:cNvPr>
          <p:cNvCxnSpPr>
            <a:cxnSpLocks/>
          </p:cNvCxnSpPr>
          <p:nvPr/>
        </p:nvCxnSpPr>
        <p:spPr>
          <a:xfrm>
            <a:off x="1218569" y="4412976"/>
            <a:ext cx="4010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EFF259-CE2E-FBE0-EF71-D06E37F9C7E4}"/>
              </a:ext>
            </a:extLst>
          </p:cNvPr>
          <p:cNvSpPr txBox="1"/>
          <p:nvPr/>
        </p:nvSpPr>
        <p:spPr>
          <a:xfrm>
            <a:off x="51816" y="4196664"/>
            <a:ext cx="477310" cy="338554"/>
          </a:xfrm>
          <a:prstGeom prst="rect">
            <a:avLst/>
          </a:prstGeom>
          <a:noFill/>
        </p:spPr>
        <p:txBody>
          <a:bodyPr wrap="none" rtlCol="0">
            <a:spAutoFit/>
          </a:bodyPr>
          <a:lstStyle/>
          <a:p>
            <a:r>
              <a:rPr lang="en-US" sz="1600" dirty="0">
                <a:solidFill>
                  <a:schemeClr val="tx1">
                    <a:lumMod val="50000"/>
                    <a:lumOff val="50000"/>
                  </a:schemeClr>
                </a:solidFill>
                <a:latin typeface="+mn-lt"/>
              </a:rPr>
              <a:t>PAT</a:t>
            </a:r>
          </a:p>
        </p:txBody>
      </p:sp>
      <p:grpSp>
        <p:nvGrpSpPr>
          <p:cNvPr id="28" name="Group 27">
            <a:extLst>
              <a:ext uri="{FF2B5EF4-FFF2-40B4-BE49-F238E27FC236}">
                <a16:creationId xmlns:a16="http://schemas.microsoft.com/office/drawing/2014/main" id="{F0B5CC9B-8FC3-3DAA-F023-46E3BB5C74A3}"/>
              </a:ext>
            </a:extLst>
          </p:cNvPr>
          <p:cNvGrpSpPr/>
          <p:nvPr/>
        </p:nvGrpSpPr>
        <p:grpSpPr>
          <a:xfrm>
            <a:off x="192627" y="3254392"/>
            <a:ext cx="1287115" cy="546789"/>
            <a:chOff x="287077" y="4602166"/>
            <a:chExt cx="1287115" cy="546789"/>
          </a:xfrm>
        </p:grpSpPr>
        <p:pic>
          <p:nvPicPr>
            <p:cNvPr id="25" name="Picture 24">
              <a:extLst>
                <a:ext uri="{FF2B5EF4-FFF2-40B4-BE49-F238E27FC236}">
                  <a16:creationId xmlns:a16="http://schemas.microsoft.com/office/drawing/2014/main" id="{E7F9E3D6-9554-1DCD-B001-6ADE058928CA}"/>
                </a:ext>
              </a:extLst>
            </p:cNvPr>
            <p:cNvPicPr>
              <a:picLocks noChangeAspect="1"/>
            </p:cNvPicPr>
            <p:nvPr/>
          </p:nvPicPr>
          <p:blipFill>
            <a:blip r:embed="rId8"/>
            <a:stretch>
              <a:fillRect/>
            </a:stretch>
          </p:blipFill>
          <p:spPr>
            <a:xfrm>
              <a:off x="287077" y="4602166"/>
              <a:ext cx="1287115" cy="546789"/>
            </a:xfrm>
            <a:prstGeom prst="rect">
              <a:avLst/>
            </a:prstGeom>
          </p:spPr>
        </p:pic>
        <p:sp>
          <p:nvSpPr>
            <p:cNvPr id="26" name="TextBox 25">
              <a:extLst>
                <a:ext uri="{FF2B5EF4-FFF2-40B4-BE49-F238E27FC236}">
                  <a16:creationId xmlns:a16="http://schemas.microsoft.com/office/drawing/2014/main" id="{9A7884C0-1BFA-E0B3-B7CE-6369D45C5C95}"/>
                </a:ext>
              </a:extLst>
            </p:cNvPr>
            <p:cNvSpPr txBox="1"/>
            <p:nvPr/>
          </p:nvSpPr>
          <p:spPr>
            <a:xfrm rot="19758406">
              <a:off x="415762" y="4721671"/>
              <a:ext cx="1029745" cy="307777"/>
            </a:xfrm>
            <a:prstGeom prst="rect">
              <a:avLst/>
            </a:prstGeom>
            <a:solidFill>
              <a:schemeClr val="bg1">
                <a:lumMod val="75000"/>
                <a:alpha val="40000"/>
              </a:schemeClr>
            </a:solidFill>
          </p:spPr>
          <p:txBody>
            <a:bodyPr wrap="square" rtlCol="0">
              <a:spAutoFit/>
            </a:bodyPr>
            <a:lstStyle/>
            <a:p>
              <a:r>
                <a:rPr lang="en-US" sz="1400" b="1" dirty="0">
                  <a:solidFill>
                    <a:schemeClr val="accent6">
                      <a:lumMod val="75000"/>
                    </a:schemeClr>
                  </a:solidFill>
                </a:rPr>
                <a:t>deprecated</a:t>
              </a:r>
            </a:p>
          </p:txBody>
        </p:sp>
      </p:grpSp>
      <p:cxnSp>
        <p:nvCxnSpPr>
          <p:cNvPr id="29" name="Straight Arrow Connector 28">
            <a:extLst>
              <a:ext uri="{FF2B5EF4-FFF2-40B4-BE49-F238E27FC236}">
                <a16:creationId xmlns:a16="http://schemas.microsoft.com/office/drawing/2014/main" id="{A84966EA-0B9A-9CDF-46F5-6AC7190F2289}"/>
              </a:ext>
            </a:extLst>
          </p:cNvPr>
          <p:cNvCxnSpPr>
            <a:cxnSpLocks/>
          </p:cNvCxnSpPr>
          <p:nvPr/>
        </p:nvCxnSpPr>
        <p:spPr>
          <a:xfrm>
            <a:off x="1346933" y="3903683"/>
            <a:ext cx="305990" cy="245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3B7CB7B-6435-F378-86D3-B8C7669AA4DB}"/>
              </a:ext>
            </a:extLst>
          </p:cNvPr>
          <p:cNvCxnSpPr>
            <a:cxnSpLocks/>
          </p:cNvCxnSpPr>
          <p:nvPr/>
        </p:nvCxnSpPr>
        <p:spPr>
          <a:xfrm flipV="1">
            <a:off x="1077606" y="4647930"/>
            <a:ext cx="571923" cy="623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8" name="Picture 14">
            <a:extLst>
              <a:ext uri="{FF2B5EF4-FFF2-40B4-BE49-F238E27FC236}">
                <a16:creationId xmlns:a16="http://schemas.microsoft.com/office/drawing/2014/main" id="{3319C9CD-C117-4C9C-0F8A-437CD4CB1AF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5605" y="5393303"/>
            <a:ext cx="2062039" cy="11598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4DA03B51-14A0-D7BA-4E29-DA8530C9CFB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3274" y="4930701"/>
            <a:ext cx="477310" cy="47731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DA886369-1E63-A9BF-B4F7-62A390FD99CB}"/>
              </a:ext>
            </a:extLst>
          </p:cNvPr>
          <p:cNvSpPr txBox="1"/>
          <p:nvPr/>
        </p:nvSpPr>
        <p:spPr>
          <a:xfrm>
            <a:off x="1734350" y="5881102"/>
            <a:ext cx="5141857" cy="369332"/>
          </a:xfrm>
          <a:prstGeom prst="rect">
            <a:avLst/>
          </a:prstGeom>
          <a:noFill/>
        </p:spPr>
        <p:txBody>
          <a:bodyPr wrap="none" rtlCol="0">
            <a:spAutoFit/>
          </a:bodyPr>
          <a:lstStyle/>
          <a:p>
            <a:r>
              <a:rPr lang="en-US" dirty="0"/>
              <a:t>https://github.com/NREL/docker-openstudio-jupyter</a:t>
            </a:r>
          </a:p>
        </p:txBody>
      </p:sp>
      <p:sp>
        <p:nvSpPr>
          <p:cNvPr id="35" name="TextBox 34">
            <a:extLst>
              <a:ext uri="{FF2B5EF4-FFF2-40B4-BE49-F238E27FC236}">
                <a16:creationId xmlns:a16="http://schemas.microsoft.com/office/drawing/2014/main" id="{5C5A0D12-1B40-DD44-F161-A63AAB577F6E}"/>
              </a:ext>
            </a:extLst>
          </p:cNvPr>
          <p:cNvSpPr txBox="1"/>
          <p:nvPr/>
        </p:nvSpPr>
        <p:spPr>
          <a:xfrm>
            <a:off x="8983" y="5006981"/>
            <a:ext cx="562975" cy="338554"/>
          </a:xfrm>
          <a:prstGeom prst="rect">
            <a:avLst/>
          </a:prstGeom>
          <a:noFill/>
        </p:spPr>
        <p:txBody>
          <a:bodyPr wrap="none" rtlCol="0">
            <a:spAutoFit/>
          </a:bodyPr>
          <a:lstStyle/>
          <a:p>
            <a:r>
              <a:rPr lang="en-US" sz="1600" dirty="0">
                <a:solidFill>
                  <a:schemeClr val="tx1">
                    <a:lumMod val="50000"/>
                    <a:lumOff val="50000"/>
                  </a:schemeClr>
                </a:solidFill>
                <a:latin typeface="+mn-lt"/>
              </a:rPr>
              <a:t>SDK</a:t>
            </a:r>
          </a:p>
        </p:txBody>
      </p:sp>
      <p:sp>
        <p:nvSpPr>
          <p:cNvPr id="36" name="TextBox 35">
            <a:extLst>
              <a:ext uri="{FF2B5EF4-FFF2-40B4-BE49-F238E27FC236}">
                <a16:creationId xmlns:a16="http://schemas.microsoft.com/office/drawing/2014/main" id="{60AAABB3-2F57-8CB2-E65C-FD67617ADC80}"/>
              </a:ext>
            </a:extLst>
          </p:cNvPr>
          <p:cNvSpPr txBox="1"/>
          <p:nvPr/>
        </p:nvSpPr>
        <p:spPr>
          <a:xfrm>
            <a:off x="0" y="685800"/>
            <a:ext cx="4942700" cy="369332"/>
          </a:xfrm>
          <a:prstGeom prst="rect">
            <a:avLst/>
          </a:prstGeom>
          <a:noFill/>
        </p:spPr>
        <p:txBody>
          <a:bodyPr wrap="none" rtlCol="0">
            <a:spAutoFit/>
          </a:bodyPr>
          <a:lstStyle/>
          <a:p>
            <a:r>
              <a:rPr lang="en-US" dirty="0"/>
              <a:t>To create an OSW, use the GUI (OS APP) or the SDK</a:t>
            </a:r>
          </a:p>
        </p:txBody>
      </p:sp>
      <p:sp>
        <p:nvSpPr>
          <p:cNvPr id="37" name="TextBox 36">
            <a:extLst>
              <a:ext uri="{FF2B5EF4-FFF2-40B4-BE49-F238E27FC236}">
                <a16:creationId xmlns:a16="http://schemas.microsoft.com/office/drawing/2014/main" id="{F46D93A3-6FDF-FA8E-1CFE-B5FF1DE35AE2}"/>
              </a:ext>
            </a:extLst>
          </p:cNvPr>
          <p:cNvSpPr txBox="1"/>
          <p:nvPr/>
        </p:nvSpPr>
        <p:spPr>
          <a:xfrm>
            <a:off x="0" y="2770428"/>
            <a:ext cx="7880812" cy="369332"/>
          </a:xfrm>
          <a:prstGeom prst="rect">
            <a:avLst/>
          </a:prstGeom>
          <a:noFill/>
        </p:spPr>
        <p:txBody>
          <a:bodyPr wrap="none" rtlCol="0">
            <a:spAutoFit/>
          </a:bodyPr>
          <a:lstStyle/>
          <a:p>
            <a:r>
              <a:rPr lang="en-US" dirty="0"/>
              <a:t>To create an OSA, use the GUI (PAT APP) or the new SDK methods in Analysis-Gem</a:t>
            </a:r>
          </a:p>
        </p:txBody>
      </p:sp>
    </p:spTree>
    <p:extLst>
      <p:ext uri="{BB962C8B-B14F-4D97-AF65-F5344CB8AC3E}">
        <p14:creationId xmlns:p14="http://schemas.microsoft.com/office/powerpoint/2010/main" val="736474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clock&#10;&#10;Description automatically generated">
            <a:extLst>
              <a:ext uri="{FF2B5EF4-FFF2-40B4-BE49-F238E27FC236}">
                <a16:creationId xmlns:a16="http://schemas.microsoft.com/office/drawing/2014/main" id="{8D86F653-8A7C-4034-A751-3EE7C3319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458622"/>
            <a:ext cx="6741182" cy="2170778"/>
          </a:xfrm>
          <a:prstGeom prst="rect">
            <a:avLst/>
          </a:prstGeom>
        </p:spPr>
      </p:pic>
      <p:sp>
        <p:nvSpPr>
          <p:cNvPr id="2" name="Title 1"/>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accent1"/>
                </a:solidFill>
                <a:effectLst/>
                <a:uLnTx/>
                <a:uFillTx/>
                <a:latin typeface="Calibri"/>
                <a:ea typeface="+mj-ea"/>
                <a:cs typeface="+mj-cs"/>
              </a:rPr>
              <a:t>What is an OSA?  </a:t>
            </a:r>
            <a:r>
              <a:rPr kumimoji="0" lang="en-US" sz="1600" b="1" i="0" u="none" strike="noStrike" kern="1200" cap="none" spc="0" normalizeH="0" baseline="0" noProof="0" dirty="0">
                <a:ln>
                  <a:noFill/>
                </a:ln>
                <a:solidFill>
                  <a:schemeClr val="accent1"/>
                </a:solidFill>
                <a:effectLst/>
                <a:uLnTx/>
                <a:uFillTx/>
                <a:latin typeface="Calibri"/>
                <a:ea typeface="+mj-ea"/>
                <a:cs typeface="+mj-cs"/>
              </a:rPr>
              <a:t>(OpenStudio Analysis JSON) </a:t>
            </a:r>
            <a:endParaRPr kumimoji="0" lang="en-US" sz="2800" b="1" i="0" u="none" strike="noStrike" kern="1200" cap="none" spc="0" normalizeH="0" baseline="0" noProof="0" dirty="0">
              <a:ln>
                <a:noFill/>
              </a:ln>
              <a:solidFill>
                <a:schemeClr val="accent1"/>
              </a:solidFill>
              <a:effectLst/>
              <a:uLnTx/>
              <a:uFillTx/>
              <a:latin typeface="Calibri"/>
              <a:ea typeface="+mj-ea"/>
              <a:cs typeface="+mj-cs"/>
            </a:endParaRPr>
          </a:p>
        </p:txBody>
      </p:sp>
      <p:pic>
        <p:nvPicPr>
          <p:cNvPr id="5" name="Picture 4" descr="Chart&#10;&#10;Description automatically generated">
            <a:extLst>
              <a:ext uri="{FF2B5EF4-FFF2-40B4-BE49-F238E27FC236}">
                <a16:creationId xmlns:a16="http://schemas.microsoft.com/office/drawing/2014/main" id="{3C58BFCF-BC33-4C59-A5AA-1340ED1B3F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12" y="534980"/>
            <a:ext cx="7123602" cy="4177752"/>
          </a:xfrm>
          <a:prstGeom prst="rect">
            <a:avLst/>
          </a:prstGeom>
        </p:spPr>
      </p:pic>
      <p:cxnSp>
        <p:nvCxnSpPr>
          <p:cNvPr id="21" name="Straight Arrow Connector 20">
            <a:extLst>
              <a:ext uri="{FF2B5EF4-FFF2-40B4-BE49-F238E27FC236}">
                <a16:creationId xmlns:a16="http://schemas.microsoft.com/office/drawing/2014/main" id="{09875546-CBCB-47A4-BFA4-6FC21E8DE0C0}"/>
              </a:ext>
            </a:extLst>
          </p:cNvPr>
          <p:cNvCxnSpPr>
            <a:cxnSpLocks/>
            <a:stCxn id="22" idx="1"/>
          </p:cNvCxnSpPr>
          <p:nvPr/>
        </p:nvCxnSpPr>
        <p:spPr>
          <a:xfrm flipH="1" flipV="1">
            <a:off x="5181600" y="1907495"/>
            <a:ext cx="1881715" cy="5702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552DE13-9510-45E9-8157-F689A19E1075}"/>
              </a:ext>
            </a:extLst>
          </p:cNvPr>
          <p:cNvSpPr txBox="1"/>
          <p:nvPr/>
        </p:nvSpPr>
        <p:spPr>
          <a:xfrm>
            <a:off x="7063315" y="2293114"/>
            <a:ext cx="1928285" cy="369332"/>
          </a:xfrm>
          <a:prstGeom prst="rect">
            <a:avLst/>
          </a:prstGeom>
          <a:noFill/>
        </p:spPr>
        <p:txBody>
          <a:bodyPr wrap="none" rtlCol="0">
            <a:spAutoFit/>
          </a:bodyPr>
          <a:lstStyle/>
          <a:p>
            <a:r>
              <a:rPr lang="en-US" dirty="0"/>
              <a:t>Variable Definition</a:t>
            </a:r>
          </a:p>
        </p:txBody>
      </p:sp>
      <p:sp>
        <p:nvSpPr>
          <p:cNvPr id="23" name="TextBox 22">
            <a:extLst>
              <a:ext uri="{FF2B5EF4-FFF2-40B4-BE49-F238E27FC236}">
                <a16:creationId xmlns:a16="http://schemas.microsoft.com/office/drawing/2014/main" id="{C92C6750-BD7C-45F1-A322-AC3ED76CEFD7}"/>
              </a:ext>
            </a:extLst>
          </p:cNvPr>
          <p:cNvSpPr txBox="1"/>
          <p:nvPr/>
        </p:nvSpPr>
        <p:spPr>
          <a:xfrm>
            <a:off x="144952" y="4114800"/>
            <a:ext cx="3295133" cy="369332"/>
          </a:xfrm>
          <a:prstGeom prst="rect">
            <a:avLst/>
          </a:prstGeom>
          <a:noFill/>
        </p:spPr>
        <p:txBody>
          <a:bodyPr wrap="none" rtlCol="0">
            <a:spAutoFit/>
          </a:bodyPr>
          <a:lstStyle/>
          <a:p>
            <a:r>
              <a:rPr lang="en-US" dirty="0"/>
              <a:t>OSA -&gt; OSWs </a:t>
            </a:r>
            <a:r>
              <a:rPr lang="en-US" sz="1200" dirty="0"/>
              <a:t>(OpenStudio Workflow JSON)</a:t>
            </a:r>
          </a:p>
        </p:txBody>
      </p:sp>
      <p:sp>
        <p:nvSpPr>
          <p:cNvPr id="25" name="TextBox 24">
            <a:extLst>
              <a:ext uri="{FF2B5EF4-FFF2-40B4-BE49-F238E27FC236}">
                <a16:creationId xmlns:a16="http://schemas.microsoft.com/office/drawing/2014/main" id="{D4CB82FB-EE7C-435E-8353-2E854820539A}"/>
              </a:ext>
            </a:extLst>
          </p:cNvPr>
          <p:cNvSpPr txBox="1"/>
          <p:nvPr/>
        </p:nvSpPr>
        <p:spPr>
          <a:xfrm>
            <a:off x="7095151" y="683339"/>
            <a:ext cx="1219200" cy="523220"/>
          </a:xfrm>
          <a:prstGeom prst="rect">
            <a:avLst/>
          </a:prstGeom>
          <a:noFill/>
        </p:spPr>
        <p:txBody>
          <a:bodyPr wrap="square" rtlCol="0">
            <a:spAutoFit/>
          </a:bodyPr>
          <a:lstStyle/>
          <a:p>
            <a:r>
              <a:rPr lang="en-US" sz="2800" dirty="0"/>
              <a:t>y = f(x)</a:t>
            </a:r>
          </a:p>
        </p:txBody>
      </p:sp>
      <p:sp>
        <p:nvSpPr>
          <p:cNvPr id="26" name="TextBox 25">
            <a:extLst>
              <a:ext uri="{FF2B5EF4-FFF2-40B4-BE49-F238E27FC236}">
                <a16:creationId xmlns:a16="http://schemas.microsoft.com/office/drawing/2014/main" id="{B0256F1E-C8EB-4926-8D1D-55CB1B6CFEB9}"/>
              </a:ext>
            </a:extLst>
          </p:cNvPr>
          <p:cNvSpPr txBox="1"/>
          <p:nvPr/>
        </p:nvSpPr>
        <p:spPr>
          <a:xfrm>
            <a:off x="6155019" y="74822"/>
            <a:ext cx="1063304" cy="369332"/>
          </a:xfrm>
          <a:prstGeom prst="rect">
            <a:avLst/>
          </a:prstGeom>
          <a:noFill/>
        </p:spPr>
        <p:txBody>
          <a:bodyPr wrap="none" rtlCol="0">
            <a:spAutoFit/>
          </a:bodyPr>
          <a:lstStyle/>
          <a:p>
            <a:r>
              <a:rPr lang="en-US" dirty="0"/>
              <a:t>workflow</a:t>
            </a:r>
          </a:p>
        </p:txBody>
      </p:sp>
      <p:sp>
        <p:nvSpPr>
          <p:cNvPr id="27" name="TextBox 26">
            <a:extLst>
              <a:ext uri="{FF2B5EF4-FFF2-40B4-BE49-F238E27FC236}">
                <a16:creationId xmlns:a16="http://schemas.microsoft.com/office/drawing/2014/main" id="{EFFDAEA6-E2FA-4483-99FF-DE05A379D972}"/>
              </a:ext>
            </a:extLst>
          </p:cNvPr>
          <p:cNvSpPr txBox="1"/>
          <p:nvPr/>
        </p:nvSpPr>
        <p:spPr>
          <a:xfrm>
            <a:off x="8123789" y="85355"/>
            <a:ext cx="1019638" cy="369332"/>
          </a:xfrm>
          <a:prstGeom prst="rect">
            <a:avLst/>
          </a:prstGeom>
          <a:noFill/>
        </p:spPr>
        <p:txBody>
          <a:bodyPr wrap="none" rtlCol="0">
            <a:spAutoFit/>
          </a:bodyPr>
          <a:lstStyle/>
          <a:p>
            <a:r>
              <a:rPr lang="en-US" dirty="0"/>
              <a:t>variables</a:t>
            </a:r>
          </a:p>
        </p:txBody>
      </p:sp>
      <p:sp>
        <p:nvSpPr>
          <p:cNvPr id="28" name="TextBox 27">
            <a:extLst>
              <a:ext uri="{FF2B5EF4-FFF2-40B4-BE49-F238E27FC236}">
                <a16:creationId xmlns:a16="http://schemas.microsoft.com/office/drawing/2014/main" id="{47564522-9A56-48A6-B248-B7DEBC7049A7}"/>
              </a:ext>
            </a:extLst>
          </p:cNvPr>
          <p:cNvSpPr txBox="1"/>
          <p:nvPr/>
        </p:nvSpPr>
        <p:spPr>
          <a:xfrm>
            <a:off x="6933627" y="1722829"/>
            <a:ext cx="2033890" cy="369332"/>
          </a:xfrm>
          <a:prstGeom prst="rect">
            <a:avLst/>
          </a:prstGeom>
          <a:noFill/>
        </p:spPr>
        <p:txBody>
          <a:bodyPr wrap="none" rtlCol="0">
            <a:spAutoFit/>
          </a:bodyPr>
          <a:lstStyle/>
          <a:p>
            <a:r>
              <a:rPr lang="en-US" dirty="0" err="1"/>
              <a:t>objective_functions</a:t>
            </a:r>
            <a:endParaRPr lang="en-US" dirty="0"/>
          </a:p>
        </p:txBody>
      </p:sp>
      <p:cxnSp>
        <p:nvCxnSpPr>
          <p:cNvPr id="29" name="Straight Arrow Connector 28">
            <a:extLst>
              <a:ext uri="{FF2B5EF4-FFF2-40B4-BE49-F238E27FC236}">
                <a16:creationId xmlns:a16="http://schemas.microsoft.com/office/drawing/2014/main" id="{CD7F8909-B66B-4384-8716-C6A18282EA12}"/>
              </a:ext>
            </a:extLst>
          </p:cNvPr>
          <p:cNvCxnSpPr>
            <a:cxnSpLocks/>
          </p:cNvCxnSpPr>
          <p:nvPr/>
        </p:nvCxnSpPr>
        <p:spPr>
          <a:xfrm flipH="1">
            <a:off x="7963406" y="429499"/>
            <a:ext cx="595321" cy="3785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0252987-0C24-4E5B-B4A2-DE3D91154D1F}"/>
              </a:ext>
            </a:extLst>
          </p:cNvPr>
          <p:cNvCxnSpPr>
            <a:cxnSpLocks/>
          </p:cNvCxnSpPr>
          <p:nvPr/>
        </p:nvCxnSpPr>
        <p:spPr>
          <a:xfrm flipH="1" flipV="1">
            <a:off x="7299868" y="1152205"/>
            <a:ext cx="471959" cy="6337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0EDEB75-D26A-4702-86C3-B86F48D91A8A}"/>
              </a:ext>
            </a:extLst>
          </p:cNvPr>
          <p:cNvCxnSpPr>
            <a:cxnSpLocks/>
          </p:cNvCxnSpPr>
          <p:nvPr/>
        </p:nvCxnSpPr>
        <p:spPr>
          <a:xfrm>
            <a:off x="6950099" y="396237"/>
            <a:ext cx="726360" cy="4361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7BED628-14BE-4D48-B853-37C31306A6D8}"/>
              </a:ext>
            </a:extLst>
          </p:cNvPr>
          <p:cNvSpPr txBox="1"/>
          <p:nvPr/>
        </p:nvSpPr>
        <p:spPr>
          <a:xfrm>
            <a:off x="6686671" y="3393310"/>
            <a:ext cx="2347317" cy="1477328"/>
          </a:xfrm>
          <a:prstGeom prst="rect">
            <a:avLst/>
          </a:prstGeom>
          <a:noFill/>
        </p:spPr>
        <p:txBody>
          <a:bodyPr wrap="square" rtlCol="0">
            <a:spAutoFit/>
          </a:bodyPr>
          <a:lstStyle/>
          <a:p>
            <a:r>
              <a:rPr lang="en-US" dirty="0"/>
              <a:t>The variable values in the OSA are turned into specific arguments in the OSW by the algorithms</a:t>
            </a:r>
          </a:p>
        </p:txBody>
      </p:sp>
    </p:spTree>
    <p:extLst>
      <p:ext uri="{BB962C8B-B14F-4D97-AF65-F5344CB8AC3E}">
        <p14:creationId xmlns:p14="http://schemas.microsoft.com/office/powerpoint/2010/main" val="4127306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6A5D2A-21AC-0576-0D2F-9242459787A8}"/>
              </a:ext>
            </a:extLst>
          </p:cNvPr>
          <p:cNvPicPr>
            <a:picLocks noChangeAspect="1"/>
          </p:cNvPicPr>
          <p:nvPr/>
        </p:nvPicPr>
        <p:blipFill>
          <a:blip r:embed="rId2"/>
          <a:stretch>
            <a:fillRect/>
          </a:stretch>
        </p:blipFill>
        <p:spPr>
          <a:xfrm>
            <a:off x="152400" y="761339"/>
            <a:ext cx="2286198" cy="426757"/>
          </a:xfrm>
          <a:prstGeom prst="rect">
            <a:avLst/>
          </a:prstGeom>
        </p:spPr>
      </p:pic>
      <p:pic>
        <p:nvPicPr>
          <p:cNvPr id="7" name="Picture 6">
            <a:extLst>
              <a:ext uri="{FF2B5EF4-FFF2-40B4-BE49-F238E27FC236}">
                <a16:creationId xmlns:a16="http://schemas.microsoft.com/office/drawing/2014/main" id="{19DD192C-C9F8-840A-6723-D181088F573F}"/>
              </a:ext>
            </a:extLst>
          </p:cNvPr>
          <p:cNvPicPr>
            <a:picLocks noChangeAspect="1"/>
          </p:cNvPicPr>
          <p:nvPr/>
        </p:nvPicPr>
        <p:blipFill>
          <a:blip r:embed="rId3"/>
          <a:stretch>
            <a:fillRect/>
          </a:stretch>
        </p:blipFill>
        <p:spPr>
          <a:xfrm>
            <a:off x="152400" y="1516340"/>
            <a:ext cx="3878916" cy="464860"/>
          </a:xfrm>
          <a:prstGeom prst="rect">
            <a:avLst/>
          </a:prstGeom>
        </p:spPr>
      </p:pic>
      <p:pic>
        <p:nvPicPr>
          <p:cNvPr id="9" name="Picture 8">
            <a:extLst>
              <a:ext uri="{FF2B5EF4-FFF2-40B4-BE49-F238E27FC236}">
                <a16:creationId xmlns:a16="http://schemas.microsoft.com/office/drawing/2014/main" id="{E59F0DF5-8E63-3DE3-1A5B-4A5A17E92274}"/>
              </a:ext>
            </a:extLst>
          </p:cNvPr>
          <p:cNvPicPr>
            <a:picLocks noChangeAspect="1"/>
          </p:cNvPicPr>
          <p:nvPr/>
        </p:nvPicPr>
        <p:blipFill>
          <a:blip r:embed="rId4"/>
          <a:stretch>
            <a:fillRect/>
          </a:stretch>
        </p:blipFill>
        <p:spPr>
          <a:xfrm>
            <a:off x="4419600" y="457200"/>
            <a:ext cx="4564776" cy="2080440"/>
          </a:xfrm>
          <a:prstGeom prst="rect">
            <a:avLst/>
          </a:prstGeom>
        </p:spPr>
      </p:pic>
      <p:pic>
        <p:nvPicPr>
          <p:cNvPr id="11" name="Picture 10">
            <a:extLst>
              <a:ext uri="{FF2B5EF4-FFF2-40B4-BE49-F238E27FC236}">
                <a16:creationId xmlns:a16="http://schemas.microsoft.com/office/drawing/2014/main" id="{8CA074B9-9E70-1113-ADDC-CF5812C49BFD}"/>
              </a:ext>
            </a:extLst>
          </p:cNvPr>
          <p:cNvPicPr>
            <a:picLocks noChangeAspect="1"/>
          </p:cNvPicPr>
          <p:nvPr/>
        </p:nvPicPr>
        <p:blipFill>
          <a:blip r:embed="rId5"/>
          <a:stretch>
            <a:fillRect/>
          </a:stretch>
        </p:blipFill>
        <p:spPr>
          <a:xfrm>
            <a:off x="4572000" y="4465245"/>
            <a:ext cx="4473328" cy="868755"/>
          </a:xfrm>
          <a:prstGeom prst="rect">
            <a:avLst/>
          </a:prstGeom>
        </p:spPr>
      </p:pic>
      <p:pic>
        <p:nvPicPr>
          <p:cNvPr id="13" name="Picture 12">
            <a:extLst>
              <a:ext uri="{FF2B5EF4-FFF2-40B4-BE49-F238E27FC236}">
                <a16:creationId xmlns:a16="http://schemas.microsoft.com/office/drawing/2014/main" id="{21871231-DE25-A744-3E72-DC1B35D640AB}"/>
              </a:ext>
            </a:extLst>
          </p:cNvPr>
          <p:cNvPicPr>
            <a:picLocks noChangeAspect="1"/>
          </p:cNvPicPr>
          <p:nvPr/>
        </p:nvPicPr>
        <p:blipFill>
          <a:blip r:embed="rId6"/>
          <a:stretch>
            <a:fillRect/>
          </a:stretch>
        </p:blipFill>
        <p:spPr>
          <a:xfrm>
            <a:off x="151971" y="2819281"/>
            <a:ext cx="4953429" cy="1371719"/>
          </a:xfrm>
          <a:prstGeom prst="rect">
            <a:avLst/>
          </a:prstGeom>
        </p:spPr>
      </p:pic>
      <p:pic>
        <p:nvPicPr>
          <p:cNvPr id="15" name="Picture 14">
            <a:extLst>
              <a:ext uri="{FF2B5EF4-FFF2-40B4-BE49-F238E27FC236}">
                <a16:creationId xmlns:a16="http://schemas.microsoft.com/office/drawing/2014/main" id="{0AF55C02-3347-5963-F08D-14A058F99407}"/>
              </a:ext>
            </a:extLst>
          </p:cNvPr>
          <p:cNvPicPr>
            <a:picLocks noChangeAspect="1"/>
          </p:cNvPicPr>
          <p:nvPr/>
        </p:nvPicPr>
        <p:blipFill>
          <a:blip r:embed="rId7"/>
          <a:stretch>
            <a:fillRect/>
          </a:stretch>
        </p:blipFill>
        <p:spPr>
          <a:xfrm>
            <a:off x="139454" y="4510922"/>
            <a:ext cx="4351397" cy="1356478"/>
          </a:xfrm>
          <a:prstGeom prst="rect">
            <a:avLst/>
          </a:prstGeom>
        </p:spPr>
      </p:pic>
      <p:pic>
        <p:nvPicPr>
          <p:cNvPr id="17" name="Picture 16">
            <a:extLst>
              <a:ext uri="{FF2B5EF4-FFF2-40B4-BE49-F238E27FC236}">
                <a16:creationId xmlns:a16="http://schemas.microsoft.com/office/drawing/2014/main" id="{E4C9472C-A8AD-830B-4955-E3BAFB21C22F}"/>
              </a:ext>
            </a:extLst>
          </p:cNvPr>
          <p:cNvPicPr>
            <a:picLocks noChangeAspect="1"/>
          </p:cNvPicPr>
          <p:nvPr/>
        </p:nvPicPr>
        <p:blipFill>
          <a:blip r:embed="rId8"/>
          <a:stretch>
            <a:fillRect/>
          </a:stretch>
        </p:blipFill>
        <p:spPr>
          <a:xfrm>
            <a:off x="139454" y="6202656"/>
            <a:ext cx="2362405" cy="274344"/>
          </a:xfrm>
          <a:prstGeom prst="rect">
            <a:avLst/>
          </a:prstGeom>
        </p:spPr>
      </p:pic>
      <p:sp>
        <p:nvSpPr>
          <p:cNvPr id="18" name="Title 1">
            <a:extLst>
              <a:ext uri="{FF2B5EF4-FFF2-40B4-BE49-F238E27FC236}">
                <a16:creationId xmlns:a16="http://schemas.microsoft.com/office/drawing/2014/main" id="{C9E59293-F059-038A-DEB0-245E16396C84}"/>
              </a:ext>
            </a:extLst>
          </p:cNvPr>
          <p:cNvSpPr txBox="1">
            <a:spLocks/>
          </p:cNvSpPr>
          <p:nvPr/>
        </p:nvSpPr>
        <p:spPr>
          <a:xfrm>
            <a:off x="0" y="0"/>
            <a:ext cx="9067800" cy="56692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a:ea typeface="+mj-ea"/>
                <a:cs typeface="+mj-cs"/>
              </a:rPr>
              <a:t>How to use Openstudio-Analysis Gem</a:t>
            </a:r>
          </a:p>
        </p:txBody>
      </p:sp>
      <p:sp>
        <p:nvSpPr>
          <p:cNvPr id="19" name="TextBox 18">
            <a:extLst>
              <a:ext uri="{FF2B5EF4-FFF2-40B4-BE49-F238E27FC236}">
                <a16:creationId xmlns:a16="http://schemas.microsoft.com/office/drawing/2014/main" id="{56B32D01-CE92-F43E-3FE0-CE93EE80BEE0}"/>
              </a:ext>
            </a:extLst>
          </p:cNvPr>
          <p:cNvSpPr txBox="1"/>
          <p:nvPr/>
        </p:nvSpPr>
        <p:spPr>
          <a:xfrm>
            <a:off x="0" y="466630"/>
            <a:ext cx="891719" cy="307777"/>
          </a:xfrm>
          <a:prstGeom prst="rect">
            <a:avLst/>
          </a:prstGeom>
          <a:noFill/>
        </p:spPr>
        <p:txBody>
          <a:bodyPr wrap="none" rtlCol="0">
            <a:spAutoFit/>
          </a:bodyPr>
          <a:lstStyle/>
          <a:p>
            <a:r>
              <a:rPr lang="en-US" sz="1400" dirty="0"/>
              <a:t>Load gem</a:t>
            </a:r>
          </a:p>
        </p:txBody>
      </p:sp>
      <p:sp>
        <p:nvSpPr>
          <p:cNvPr id="20" name="TextBox 19">
            <a:extLst>
              <a:ext uri="{FF2B5EF4-FFF2-40B4-BE49-F238E27FC236}">
                <a16:creationId xmlns:a16="http://schemas.microsoft.com/office/drawing/2014/main" id="{27F31DAB-98FE-B501-F41F-1C42095EA6BA}"/>
              </a:ext>
            </a:extLst>
          </p:cNvPr>
          <p:cNvSpPr txBox="1"/>
          <p:nvPr/>
        </p:nvSpPr>
        <p:spPr>
          <a:xfrm>
            <a:off x="-1" y="1251120"/>
            <a:ext cx="2067554" cy="307777"/>
          </a:xfrm>
          <a:prstGeom prst="rect">
            <a:avLst/>
          </a:prstGeom>
          <a:noFill/>
        </p:spPr>
        <p:txBody>
          <a:bodyPr wrap="none" rtlCol="0">
            <a:spAutoFit/>
          </a:bodyPr>
          <a:lstStyle/>
          <a:p>
            <a:r>
              <a:rPr lang="en-US" sz="1400" dirty="0"/>
              <a:t>Create analysis from OSW</a:t>
            </a:r>
          </a:p>
        </p:txBody>
      </p:sp>
      <p:sp>
        <p:nvSpPr>
          <p:cNvPr id="21" name="TextBox 20">
            <a:extLst>
              <a:ext uri="{FF2B5EF4-FFF2-40B4-BE49-F238E27FC236}">
                <a16:creationId xmlns:a16="http://schemas.microsoft.com/office/drawing/2014/main" id="{B5FD5CEB-8B17-0741-1DF4-930480CD03C7}"/>
              </a:ext>
            </a:extLst>
          </p:cNvPr>
          <p:cNvSpPr txBox="1"/>
          <p:nvPr/>
        </p:nvSpPr>
        <p:spPr>
          <a:xfrm>
            <a:off x="-1" y="2524572"/>
            <a:ext cx="1297406" cy="307777"/>
          </a:xfrm>
          <a:prstGeom prst="rect">
            <a:avLst/>
          </a:prstGeom>
          <a:noFill/>
        </p:spPr>
        <p:txBody>
          <a:bodyPr wrap="none" rtlCol="0">
            <a:spAutoFit/>
          </a:bodyPr>
          <a:lstStyle/>
          <a:p>
            <a:r>
              <a:rPr lang="en-US" sz="1400" dirty="0"/>
              <a:t>Make Variables</a:t>
            </a:r>
          </a:p>
        </p:txBody>
      </p:sp>
      <p:sp>
        <p:nvSpPr>
          <p:cNvPr id="22" name="TextBox 21">
            <a:extLst>
              <a:ext uri="{FF2B5EF4-FFF2-40B4-BE49-F238E27FC236}">
                <a16:creationId xmlns:a16="http://schemas.microsoft.com/office/drawing/2014/main" id="{2A7804DD-7CD4-A380-9809-7779665C908F}"/>
              </a:ext>
            </a:extLst>
          </p:cNvPr>
          <p:cNvSpPr txBox="1"/>
          <p:nvPr/>
        </p:nvSpPr>
        <p:spPr>
          <a:xfrm>
            <a:off x="5029200" y="210217"/>
            <a:ext cx="2073516" cy="307777"/>
          </a:xfrm>
          <a:prstGeom prst="rect">
            <a:avLst/>
          </a:prstGeom>
          <a:noFill/>
        </p:spPr>
        <p:txBody>
          <a:bodyPr wrap="none" rtlCol="0">
            <a:spAutoFit/>
          </a:bodyPr>
          <a:lstStyle/>
          <a:p>
            <a:r>
              <a:rPr lang="en-US" sz="1400" dirty="0"/>
              <a:t>Make Objective Functions</a:t>
            </a:r>
          </a:p>
        </p:txBody>
      </p:sp>
      <p:sp>
        <p:nvSpPr>
          <p:cNvPr id="23" name="TextBox 22">
            <a:extLst>
              <a:ext uri="{FF2B5EF4-FFF2-40B4-BE49-F238E27FC236}">
                <a16:creationId xmlns:a16="http://schemas.microsoft.com/office/drawing/2014/main" id="{42D40043-90C4-63FE-40FD-783CAF8AF9E9}"/>
              </a:ext>
            </a:extLst>
          </p:cNvPr>
          <p:cNvSpPr txBox="1"/>
          <p:nvPr/>
        </p:nvSpPr>
        <p:spPr>
          <a:xfrm>
            <a:off x="15897" y="4209725"/>
            <a:ext cx="2893741" cy="307777"/>
          </a:xfrm>
          <a:prstGeom prst="rect">
            <a:avLst/>
          </a:prstGeom>
          <a:noFill/>
        </p:spPr>
        <p:txBody>
          <a:bodyPr wrap="none" rtlCol="0">
            <a:spAutoFit/>
          </a:bodyPr>
          <a:lstStyle/>
          <a:p>
            <a:r>
              <a:rPr lang="en-US" sz="1400" dirty="0"/>
              <a:t>Set Algorithm and make </a:t>
            </a:r>
            <a:r>
              <a:rPr lang="en-US" sz="1400" dirty="0" err="1"/>
              <a:t>analysis.json</a:t>
            </a:r>
            <a:endParaRPr lang="en-US" sz="1400" dirty="0"/>
          </a:p>
        </p:txBody>
      </p:sp>
      <p:sp>
        <p:nvSpPr>
          <p:cNvPr id="24" name="TextBox 23">
            <a:extLst>
              <a:ext uri="{FF2B5EF4-FFF2-40B4-BE49-F238E27FC236}">
                <a16:creationId xmlns:a16="http://schemas.microsoft.com/office/drawing/2014/main" id="{7B5A3D1A-FFA2-B063-22B0-89E0946973EA}"/>
              </a:ext>
            </a:extLst>
          </p:cNvPr>
          <p:cNvSpPr txBox="1"/>
          <p:nvPr/>
        </p:nvSpPr>
        <p:spPr>
          <a:xfrm>
            <a:off x="15897" y="5898015"/>
            <a:ext cx="1455720" cy="307777"/>
          </a:xfrm>
          <a:prstGeom prst="rect">
            <a:avLst/>
          </a:prstGeom>
          <a:noFill/>
        </p:spPr>
        <p:txBody>
          <a:bodyPr wrap="none" rtlCol="0">
            <a:spAutoFit/>
          </a:bodyPr>
          <a:lstStyle/>
          <a:p>
            <a:r>
              <a:rPr lang="en-US" sz="1400" dirty="0"/>
              <a:t>Make analysis.zip</a:t>
            </a:r>
          </a:p>
        </p:txBody>
      </p:sp>
      <p:sp>
        <p:nvSpPr>
          <p:cNvPr id="25" name="TextBox 24">
            <a:extLst>
              <a:ext uri="{FF2B5EF4-FFF2-40B4-BE49-F238E27FC236}">
                <a16:creationId xmlns:a16="http://schemas.microsoft.com/office/drawing/2014/main" id="{D53EB926-D49D-A551-C739-64433DD3B5E0}"/>
              </a:ext>
            </a:extLst>
          </p:cNvPr>
          <p:cNvSpPr txBox="1"/>
          <p:nvPr/>
        </p:nvSpPr>
        <p:spPr>
          <a:xfrm>
            <a:off x="4490851" y="4191000"/>
            <a:ext cx="2669962" cy="307777"/>
          </a:xfrm>
          <a:prstGeom prst="rect">
            <a:avLst/>
          </a:prstGeom>
          <a:noFill/>
        </p:spPr>
        <p:txBody>
          <a:bodyPr wrap="none" rtlCol="0">
            <a:spAutoFit/>
          </a:bodyPr>
          <a:lstStyle/>
          <a:p>
            <a:r>
              <a:rPr lang="en-US" sz="1400" dirty="0"/>
              <a:t>Change Measure argument values</a:t>
            </a:r>
          </a:p>
        </p:txBody>
      </p:sp>
      <p:sp>
        <p:nvSpPr>
          <p:cNvPr id="26" name="TextBox 25">
            <a:extLst>
              <a:ext uri="{FF2B5EF4-FFF2-40B4-BE49-F238E27FC236}">
                <a16:creationId xmlns:a16="http://schemas.microsoft.com/office/drawing/2014/main" id="{3566D2CC-B7E3-ACC2-F7A7-D59473596102}"/>
              </a:ext>
            </a:extLst>
          </p:cNvPr>
          <p:cNvSpPr txBox="1"/>
          <p:nvPr/>
        </p:nvSpPr>
        <p:spPr>
          <a:xfrm>
            <a:off x="3842519" y="6251291"/>
            <a:ext cx="5141857" cy="369332"/>
          </a:xfrm>
          <a:prstGeom prst="rect">
            <a:avLst/>
          </a:prstGeom>
          <a:noFill/>
        </p:spPr>
        <p:txBody>
          <a:bodyPr wrap="none" rtlCol="0">
            <a:spAutoFit/>
          </a:bodyPr>
          <a:lstStyle/>
          <a:p>
            <a:r>
              <a:rPr lang="en-US" dirty="0"/>
              <a:t>https://github.com/NREL/docker-openstudio-jupyter</a:t>
            </a:r>
          </a:p>
        </p:txBody>
      </p:sp>
      <p:sp>
        <p:nvSpPr>
          <p:cNvPr id="27" name="TextBox 26">
            <a:extLst>
              <a:ext uri="{FF2B5EF4-FFF2-40B4-BE49-F238E27FC236}">
                <a16:creationId xmlns:a16="http://schemas.microsoft.com/office/drawing/2014/main" id="{4503DF4D-646E-29BF-542C-B3B7395CF4EB}"/>
              </a:ext>
            </a:extLst>
          </p:cNvPr>
          <p:cNvSpPr txBox="1"/>
          <p:nvPr/>
        </p:nvSpPr>
        <p:spPr>
          <a:xfrm>
            <a:off x="3200400" y="5998248"/>
            <a:ext cx="1684628" cy="307777"/>
          </a:xfrm>
          <a:prstGeom prst="rect">
            <a:avLst/>
          </a:prstGeom>
          <a:noFill/>
        </p:spPr>
        <p:txBody>
          <a:bodyPr wrap="none" rtlCol="0">
            <a:spAutoFit/>
          </a:bodyPr>
          <a:lstStyle/>
          <a:p>
            <a:r>
              <a:rPr lang="en-US" sz="1400" dirty="0"/>
              <a:t>Example Notebooks:</a:t>
            </a:r>
          </a:p>
        </p:txBody>
      </p:sp>
    </p:spTree>
    <p:extLst>
      <p:ext uri="{BB962C8B-B14F-4D97-AF65-F5344CB8AC3E}">
        <p14:creationId xmlns:p14="http://schemas.microsoft.com/office/powerpoint/2010/main" val="4249046545"/>
      </p:ext>
    </p:extLst>
  </p:cSld>
  <p:clrMapOvr>
    <a:masterClrMapping/>
  </p:clrMapOvr>
</p:sld>
</file>

<file path=ppt/theme/theme1.xml><?xml version="1.0" encoding="utf-8"?>
<a:theme xmlns:a="http://schemas.openxmlformats.org/drawingml/2006/main" name="nrel_black_template">
  <a:themeElements>
    <a:clrScheme name="NRELBLACK">
      <a:dk1>
        <a:srgbClr val="FFFFFF"/>
      </a:dk1>
      <a:lt1>
        <a:srgbClr val="000000"/>
      </a:lt1>
      <a:dk2>
        <a:srgbClr val="6A737B"/>
      </a:dk2>
      <a:lt2>
        <a:srgbClr val="CFD4D8"/>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REL Blue Template">
  <a:themeElements>
    <a:clrScheme name="NREL">
      <a:dk1>
        <a:srgbClr val="FFFFFF"/>
      </a:dk1>
      <a:lt1>
        <a:srgbClr val="0079C1"/>
      </a:lt1>
      <a:dk2>
        <a:srgbClr val="00A4E4"/>
      </a:dk2>
      <a:lt2>
        <a:srgbClr val="F6A01A"/>
      </a:lt2>
      <a:accent1>
        <a:srgbClr val="FFC425"/>
      </a:accent1>
      <a:accent2>
        <a:srgbClr val="5E9732"/>
      </a:accent2>
      <a:accent3>
        <a:srgbClr val="8DC63F"/>
      </a:accent3>
      <a:accent4>
        <a:srgbClr val="933C06"/>
      </a:accent4>
      <a:accent5>
        <a:srgbClr val="D9531E"/>
      </a:accent5>
      <a:accent6>
        <a:srgbClr val="6A737B"/>
      </a:accent6>
      <a:hlink>
        <a:srgbClr val="CFD4D8"/>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10514</TotalTime>
  <Words>2119</Words>
  <Application>Microsoft Office PowerPoint</Application>
  <PresentationFormat>On-screen Show (4:3)</PresentationFormat>
  <Paragraphs>237</Paragraphs>
  <Slides>38</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38</vt:i4>
      </vt:variant>
    </vt:vector>
  </HeadingPairs>
  <TitlesOfParts>
    <vt:vector size="45" baseType="lpstr">
      <vt:lpstr>-apple-system</vt:lpstr>
      <vt:lpstr>Arial</vt:lpstr>
      <vt:lpstr>Calibri</vt:lpstr>
      <vt:lpstr>Courier New</vt:lpstr>
      <vt:lpstr>Wingdings</vt:lpstr>
      <vt:lpstr>nrel_black_template</vt:lpstr>
      <vt:lpstr>NREL Blue Template</vt:lpstr>
      <vt:lpstr>OpenStudio Analysis Framework and the Parametric Analysis Tool Algorithmic Mode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NREL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Carolyn Mathias</dc:creator>
  <cp:lastModifiedBy>brian ball</cp:lastModifiedBy>
  <cp:revision>480</cp:revision>
  <dcterms:created xsi:type="dcterms:W3CDTF">2012-03-14T19:08:46Z</dcterms:created>
  <dcterms:modified xsi:type="dcterms:W3CDTF">2023-06-30T12:29:44Z</dcterms:modified>
</cp:coreProperties>
</file>